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charset="1" panose="00000500000000000000"/>
      <p:regular r:id="rId14"/>
    </p:embeddedFont>
    <p:embeddedFont>
      <p:font typeface="Montserrat Bold" charset="1" panose="00000600000000000000"/>
      <p:regular r:id="rId15"/>
    </p:embeddedFont>
    <p:embeddedFont>
      <p:font typeface="Montserrat Italics" charset="1" panose="00000500000000000000"/>
      <p:regular r:id="rId16"/>
    </p:embeddedFont>
    <p:embeddedFont>
      <p:font typeface="Montserrat Bold Italics" charset="1" panose="00000600000000000000"/>
      <p:regular r:id="rId17"/>
    </p:embeddedFont>
    <p:embeddedFont>
      <p:font typeface="Inter" charset="1" panose="020B0502030000000004"/>
      <p:regular r:id="rId18"/>
    </p:embeddedFont>
    <p:embeddedFont>
      <p:font typeface="Inter Bold" charset="1" panose="020B0802030000000004"/>
      <p:regular r:id="rId19"/>
    </p:embeddedFont>
    <p:embeddedFont>
      <p:font typeface="Inter Italics" charset="1" panose="020B0502030000000004"/>
      <p:regular r:id="rId20"/>
    </p:embeddedFont>
    <p:embeddedFont>
      <p:font typeface="Inter Bold Italics" charset="1" panose="020B080203000000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3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301079" y="2488785"/>
            <a:ext cx="7118328" cy="5706527"/>
          </a:xfrm>
          <a:custGeom>
            <a:avLst/>
            <a:gdLst/>
            <a:ahLst/>
            <a:cxnLst/>
            <a:rect r="r" b="b" t="t" l="l"/>
            <a:pathLst>
              <a:path h="5706527" w="7118328">
                <a:moveTo>
                  <a:pt x="0" y="0"/>
                </a:moveTo>
                <a:lnTo>
                  <a:pt x="7118329" y="0"/>
                </a:lnTo>
                <a:lnTo>
                  <a:pt x="7118329" y="5706527"/>
                </a:lnTo>
                <a:lnTo>
                  <a:pt x="0" y="5706527"/>
                </a:lnTo>
                <a:lnTo>
                  <a:pt x="0" y="0"/>
                </a:lnTo>
                <a:close/>
              </a:path>
            </a:pathLst>
          </a:custGeom>
          <a:blipFill>
            <a:blip r:embed="rId2"/>
            <a:stretch>
              <a:fillRect l="0" t="0" r="0" b="0"/>
            </a:stretch>
          </a:blipFill>
        </p:spPr>
      </p:sp>
      <p:grpSp>
        <p:nvGrpSpPr>
          <p:cNvPr name="Group 6" id="6"/>
          <p:cNvGrpSpPr/>
          <p:nvPr/>
        </p:nvGrpSpPr>
        <p:grpSpPr>
          <a:xfrm rot="0">
            <a:off x="2301079" y="2488785"/>
            <a:ext cx="7118328" cy="5780888"/>
            <a:chOff x="0" y="0"/>
            <a:chExt cx="1874786" cy="1522538"/>
          </a:xfrm>
        </p:grpSpPr>
        <p:sp>
          <p:nvSpPr>
            <p:cNvPr name="Freeform 7" id="7"/>
            <p:cNvSpPr/>
            <p:nvPr/>
          </p:nvSpPr>
          <p:spPr>
            <a:xfrm flipH="false" flipV="false" rot="0">
              <a:off x="0" y="0"/>
              <a:ext cx="1874786" cy="1522538"/>
            </a:xfrm>
            <a:custGeom>
              <a:avLst/>
              <a:gdLst/>
              <a:ahLst/>
              <a:cxnLst/>
              <a:rect r="r" b="b" t="t" l="l"/>
              <a:pathLst>
                <a:path h="1522538" w="1874786">
                  <a:moveTo>
                    <a:pt x="55468" y="0"/>
                  </a:moveTo>
                  <a:lnTo>
                    <a:pt x="1819318" y="0"/>
                  </a:lnTo>
                  <a:cubicBezTo>
                    <a:pt x="1834029" y="0"/>
                    <a:pt x="1848138" y="5844"/>
                    <a:pt x="1858540" y="16246"/>
                  </a:cubicBezTo>
                  <a:cubicBezTo>
                    <a:pt x="1868942" y="26648"/>
                    <a:pt x="1874786" y="40757"/>
                    <a:pt x="1874786" y="55468"/>
                  </a:cubicBezTo>
                  <a:lnTo>
                    <a:pt x="1874786" y="1467071"/>
                  </a:lnTo>
                  <a:cubicBezTo>
                    <a:pt x="1874786" y="1481782"/>
                    <a:pt x="1868942" y="1495890"/>
                    <a:pt x="1858540" y="1506292"/>
                  </a:cubicBezTo>
                  <a:cubicBezTo>
                    <a:pt x="1848138" y="1516694"/>
                    <a:pt x="1834029" y="1522538"/>
                    <a:pt x="1819318" y="1522538"/>
                  </a:cubicBezTo>
                  <a:lnTo>
                    <a:pt x="55468" y="1522538"/>
                  </a:lnTo>
                  <a:cubicBezTo>
                    <a:pt x="40757" y="1522538"/>
                    <a:pt x="26648" y="1516694"/>
                    <a:pt x="16246" y="1506292"/>
                  </a:cubicBezTo>
                  <a:cubicBezTo>
                    <a:pt x="5844" y="1495890"/>
                    <a:pt x="0" y="1481782"/>
                    <a:pt x="0" y="1467071"/>
                  </a:cubicBezTo>
                  <a:lnTo>
                    <a:pt x="0" y="55468"/>
                  </a:lnTo>
                  <a:cubicBezTo>
                    <a:pt x="0" y="40757"/>
                    <a:pt x="5844" y="26648"/>
                    <a:pt x="16246" y="16246"/>
                  </a:cubicBezTo>
                  <a:cubicBezTo>
                    <a:pt x="26648" y="5844"/>
                    <a:pt x="40757" y="0"/>
                    <a:pt x="55468" y="0"/>
                  </a:cubicBezTo>
                  <a:close/>
                </a:path>
              </a:pathLst>
            </a:custGeom>
            <a:solidFill>
              <a:srgbClr val="000000">
                <a:alpha val="0"/>
              </a:srgbClr>
            </a:solidFill>
            <a:ln w="38100">
              <a:solidFill>
                <a:srgbClr val="000000"/>
              </a:solid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021195" y="6515610"/>
            <a:ext cx="6862994" cy="737634"/>
          </a:xfrm>
          <a:prstGeom prst="rect">
            <a:avLst/>
          </a:prstGeom>
        </p:spPr>
        <p:txBody>
          <a:bodyPr anchor="t" rtlCol="false" tIns="0" lIns="0" bIns="0" rIns="0">
            <a:spAutoFit/>
          </a:bodyPr>
          <a:lstStyle/>
          <a:p>
            <a:pPr>
              <a:lnSpc>
                <a:spcPts val="6068"/>
              </a:lnSpc>
              <a:spcBef>
                <a:spcPct val="0"/>
              </a:spcBef>
            </a:pPr>
            <a:r>
              <a:rPr lang="en-US" sz="4334">
                <a:solidFill>
                  <a:srgbClr val="5479F7"/>
                </a:solidFill>
                <a:latin typeface="Montserrat Classic"/>
              </a:rPr>
              <a:t>Algoritmo de Ordenação</a:t>
            </a:r>
          </a:p>
        </p:txBody>
      </p:sp>
      <p:sp>
        <p:nvSpPr>
          <p:cNvPr name="TextBox 10" id="10"/>
          <p:cNvSpPr txBox="true"/>
          <p:nvPr/>
        </p:nvSpPr>
        <p:spPr>
          <a:xfrm rot="0">
            <a:off x="10021195" y="3392362"/>
            <a:ext cx="6872071" cy="3215739"/>
          </a:xfrm>
          <a:prstGeom prst="rect">
            <a:avLst/>
          </a:prstGeom>
        </p:spPr>
        <p:txBody>
          <a:bodyPr anchor="t" rtlCol="false" tIns="0" lIns="0" bIns="0" rIns="0">
            <a:spAutoFit/>
          </a:bodyPr>
          <a:lstStyle/>
          <a:p>
            <a:pPr>
              <a:lnSpc>
                <a:spcPts val="12101"/>
              </a:lnSpc>
            </a:pPr>
            <a:r>
              <a:rPr lang="en-US" sz="12873">
                <a:solidFill>
                  <a:srgbClr val="000000"/>
                </a:solidFill>
                <a:latin typeface="Bebas Neue Bold"/>
              </a:rPr>
              <a:t>MERGE</a:t>
            </a:r>
          </a:p>
          <a:p>
            <a:pPr>
              <a:lnSpc>
                <a:spcPts val="12101"/>
              </a:lnSpc>
            </a:pPr>
            <a:r>
              <a:rPr lang="en-US" sz="12873">
                <a:solidFill>
                  <a:srgbClr val="000000"/>
                </a:solidFill>
                <a:latin typeface="Bebas Neue Bold"/>
              </a:rPr>
              <a:t>    SORT</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672014" y="2946836"/>
            <a:ext cx="7968252" cy="5760933"/>
            <a:chOff x="0" y="0"/>
            <a:chExt cx="2098634" cy="1517283"/>
          </a:xfrm>
        </p:grpSpPr>
        <p:sp>
          <p:nvSpPr>
            <p:cNvPr name="Freeform 3" id="3"/>
            <p:cNvSpPr/>
            <p:nvPr/>
          </p:nvSpPr>
          <p:spPr>
            <a:xfrm flipH="false" flipV="false" rot="0">
              <a:off x="0" y="0"/>
              <a:ext cx="2098634" cy="1517283"/>
            </a:xfrm>
            <a:custGeom>
              <a:avLst/>
              <a:gdLst/>
              <a:ahLst/>
              <a:cxnLst/>
              <a:rect r="r" b="b" t="t" l="l"/>
              <a:pathLst>
                <a:path h="1517283" w="2098634">
                  <a:moveTo>
                    <a:pt x="33034" y="0"/>
                  </a:moveTo>
                  <a:lnTo>
                    <a:pt x="2065600" y="0"/>
                  </a:lnTo>
                  <a:cubicBezTo>
                    <a:pt x="2074361" y="0"/>
                    <a:pt x="2082764" y="3480"/>
                    <a:pt x="2088959" y="9676"/>
                  </a:cubicBezTo>
                  <a:cubicBezTo>
                    <a:pt x="2095154" y="15871"/>
                    <a:pt x="2098634" y="24273"/>
                    <a:pt x="2098634" y="33034"/>
                  </a:cubicBezTo>
                  <a:lnTo>
                    <a:pt x="2098634" y="1484248"/>
                  </a:lnTo>
                  <a:cubicBezTo>
                    <a:pt x="2098634" y="1493010"/>
                    <a:pt x="2095154" y="1501412"/>
                    <a:pt x="2088959" y="1507607"/>
                  </a:cubicBezTo>
                  <a:cubicBezTo>
                    <a:pt x="2082764" y="1513802"/>
                    <a:pt x="2074361" y="1517283"/>
                    <a:pt x="2065600" y="1517283"/>
                  </a:cubicBezTo>
                  <a:lnTo>
                    <a:pt x="33034" y="1517283"/>
                  </a:lnTo>
                  <a:cubicBezTo>
                    <a:pt x="24273" y="1517283"/>
                    <a:pt x="15871" y="1513802"/>
                    <a:pt x="9676" y="1507607"/>
                  </a:cubicBezTo>
                  <a:cubicBezTo>
                    <a:pt x="3480" y="1501412"/>
                    <a:pt x="0" y="1493010"/>
                    <a:pt x="0" y="1484248"/>
                  </a:cubicBezTo>
                  <a:lnTo>
                    <a:pt x="0" y="33034"/>
                  </a:lnTo>
                  <a:cubicBezTo>
                    <a:pt x="0" y="24273"/>
                    <a:pt x="3480" y="15871"/>
                    <a:pt x="9676" y="9676"/>
                  </a:cubicBezTo>
                  <a:cubicBezTo>
                    <a:pt x="15871" y="3480"/>
                    <a:pt x="24273" y="0"/>
                    <a:pt x="33034" y="0"/>
                  </a:cubicBezTo>
                  <a:close/>
                </a:path>
              </a:pathLst>
            </a:custGeom>
            <a:solidFill>
              <a:srgbClr val="FFFFFF"/>
            </a:solidFill>
            <a:ln w="285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371896" y="3622062"/>
            <a:ext cx="2657633"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Divisão</a:t>
            </a:r>
          </a:p>
        </p:txBody>
      </p:sp>
      <p:sp>
        <p:nvSpPr>
          <p:cNvPr name="TextBox 6" id="6"/>
          <p:cNvSpPr txBox="true"/>
          <p:nvPr/>
        </p:nvSpPr>
        <p:spPr>
          <a:xfrm rot="0">
            <a:off x="1042051" y="4719697"/>
            <a:ext cx="7317323" cy="237744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 </a:t>
            </a:r>
            <a:r>
              <a:rPr lang="en-US" sz="2100">
                <a:solidFill>
                  <a:srgbClr val="000000"/>
                </a:solidFill>
                <a:latin typeface="Montserrat"/>
              </a:rPr>
              <a:t>O conjunto de dados não ordenado é dividido em dois subconjuntos de tamanho aproximadamente igual. Esse processo é realizado recursivamente até que cada subconjunto contenha apenas um elemento. A divisão é feita cortando o conjunto de dados ao meio.</a:t>
            </a:r>
          </a:p>
        </p:txBody>
      </p:sp>
      <p:sp>
        <p:nvSpPr>
          <p:cNvPr name="TextBox 7" id="7"/>
          <p:cNvSpPr txBox="true"/>
          <p:nvPr/>
        </p:nvSpPr>
        <p:spPr>
          <a:xfrm rot="0">
            <a:off x="4656140" y="1416150"/>
            <a:ext cx="8975721" cy="8666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ORDENAÇÃO ADOTADA</a:t>
            </a:r>
          </a:p>
        </p:txBody>
      </p:sp>
      <p:grpSp>
        <p:nvGrpSpPr>
          <p:cNvPr name="Group 8" id="8"/>
          <p:cNvGrpSpPr/>
          <p:nvPr/>
        </p:nvGrpSpPr>
        <p:grpSpPr>
          <a:xfrm rot="0">
            <a:off x="9647735" y="2946836"/>
            <a:ext cx="7968252" cy="5760933"/>
            <a:chOff x="0" y="0"/>
            <a:chExt cx="2098634" cy="1517283"/>
          </a:xfrm>
        </p:grpSpPr>
        <p:sp>
          <p:nvSpPr>
            <p:cNvPr name="Freeform 9" id="9"/>
            <p:cNvSpPr/>
            <p:nvPr/>
          </p:nvSpPr>
          <p:spPr>
            <a:xfrm flipH="false" flipV="false" rot="0">
              <a:off x="0" y="0"/>
              <a:ext cx="2098634" cy="1517283"/>
            </a:xfrm>
            <a:custGeom>
              <a:avLst/>
              <a:gdLst/>
              <a:ahLst/>
              <a:cxnLst/>
              <a:rect r="r" b="b" t="t" l="l"/>
              <a:pathLst>
                <a:path h="1517283" w="2098634">
                  <a:moveTo>
                    <a:pt x="33034" y="0"/>
                  </a:moveTo>
                  <a:lnTo>
                    <a:pt x="2065600" y="0"/>
                  </a:lnTo>
                  <a:cubicBezTo>
                    <a:pt x="2074361" y="0"/>
                    <a:pt x="2082764" y="3480"/>
                    <a:pt x="2088959" y="9676"/>
                  </a:cubicBezTo>
                  <a:cubicBezTo>
                    <a:pt x="2095154" y="15871"/>
                    <a:pt x="2098634" y="24273"/>
                    <a:pt x="2098634" y="33034"/>
                  </a:cubicBezTo>
                  <a:lnTo>
                    <a:pt x="2098634" y="1484248"/>
                  </a:lnTo>
                  <a:cubicBezTo>
                    <a:pt x="2098634" y="1493010"/>
                    <a:pt x="2095154" y="1501412"/>
                    <a:pt x="2088959" y="1507607"/>
                  </a:cubicBezTo>
                  <a:cubicBezTo>
                    <a:pt x="2082764" y="1513802"/>
                    <a:pt x="2074361" y="1517283"/>
                    <a:pt x="2065600" y="1517283"/>
                  </a:cubicBezTo>
                  <a:lnTo>
                    <a:pt x="33034" y="1517283"/>
                  </a:lnTo>
                  <a:cubicBezTo>
                    <a:pt x="24273" y="1517283"/>
                    <a:pt x="15871" y="1513802"/>
                    <a:pt x="9676" y="1507607"/>
                  </a:cubicBezTo>
                  <a:cubicBezTo>
                    <a:pt x="3480" y="1501412"/>
                    <a:pt x="0" y="1493010"/>
                    <a:pt x="0" y="1484248"/>
                  </a:cubicBezTo>
                  <a:lnTo>
                    <a:pt x="0" y="33034"/>
                  </a:lnTo>
                  <a:cubicBezTo>
                    <a:pt x="0" y="24273"/>
                    <a:pt x="3480" y="15871"/>
                    <a:pt x="9676" y="9676"/>
                  </a:cubicBezTo>
                  <a:cubicBezTo>
                    <a:pt x="15871" y="3480"/>
                    <a:pt x="24273" y="0"/>
                    <a:pt x="33034" y="0"/>
                  </a:cubicBezTo>
                  <a:close/>
                </a:path>
              </a:pathLst>
            </a:custGeom>
            <a:solidFill>
              <a:srgbClr val="FFFFFF"/>
            </a:solidFill>
            <a:ln w="28575">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12303044" y="3164862"/>
            <a:ext cx="2657633" cy="13646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Ordenação dos subconjuntos</a:t>
            </a:r>
          </a:p>
        </p:txBody>
      </p:sp>
      <p:sp>
        <p:nvSpPr>
          <p:cNvPr name="TextBox 12" id="12"/>
          <p:cNvSpPr txBox="true"/>
          <p:nvPr/>
        </p:nvSpPr>
        <p:spPr>
          <a:xfrm rot="0">
            <a:off x="10266320" y="4719697"/>
            <a:ext cx="6731080" cy="237744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Cada subconjunto individual é ordenado separadamente, novamente usando o Merge Sort de forma recursiva. Essa recursão continua até que cada subconjunto tenha apenas um elemento, o que é considerado ordenado por definição.</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672014" y="2946836"/>
            <a:ext cx="7968252" cy="5760933"/>
            <a:chOff x="0" y="0"/>
            <a:chExt cx="2098634" cy="1517283"/>
          </a:xfrm>
        </p:grpSpPr>
        <p:sp>
          <p:nvSpPr>
            <p:cNvPr name="Freeform 3" id="3"/>
            <p:cNvSpPr/>
            <p:nvPr/>
          </p:nvSpPr>
          <p:spPr>
            <a:xfrm flipH="false" flipV="false" rot="0">
              <a:off x="0" y="0"/>
              <a:ext cx="2098634" cy="1517283"/>
            </a:xfrm>
            <a:custGeom>
              <a:avLst/>
              <a:gdLst/>
              <a:ahLst/>
              <a:cxnLst/>
              <a:rect r="r" b="b" t="t" l="l"/>
              <a:pathLst>
                <a:path h="1517283" w="2098634">
                  <a:moveTo>
                    <a:pt x="33034" y="0"/>
                  </a:moveTo>
                  <a:lnTo>
                    <a:pt x="2065600" y="0"/>
                  </a:lnTo>
                  <a:cubicBezTo>
                    <a:pt x="2074361" y="0"/>
                    <a:pt x="2082764" y="3480"/>
                    <a:pt x="2088959" y="9676"/>
                  </a:cubicBezTo>
                  <a:cubicBezTo>
                    <a:pt x="2095154" y="15871"/>
                    <a:pt x="2098634" y="24273"/>
                    <a:pt x="2098634" y="33034"/>
                  </a:cubicBezTo>
                  <a:lnTo>
                    <a:pt x="2098634" y="1484248"/>
                  </a:lnTo>
                  <a:cubicBezTo>
                    <a:pt x="2098634" y="1493010"/>
                    <a:pt x="2095154" y="1501412"/>
                    <a:pt x="2088959" y="1507607"/>
                  </a:cubicBezTo>
                  <a:cubicBezTo>
                    <a:pt x="2082764" y="1513802"/>
                    <a:pt x="2074361" y="1517283"/>
                    <a:pt x="2065600" y="1517283"/>
                  </a:cubicBezTo>
                  <a:lnTo>
                    <a:pt x="33034" y="1517283"/>
                  </a:lnTo>
                  <a:cubicBezTo>
                    <a:pt x="24273" y="1517283"/>
                    <a:pt x="15871" y="1513802"/>
                    <a:pt x="9676" y="1507607"/>
                  </a:cubicBezTo>
                  <a:cubicBezTo>
                    <a:pt x="3480" y="1501412"/>
                    <a:pt x="0" y="1493010"/>
                    <a:pt x="0" y="1484248"/>
                  </a:cubicBezTo>
                  <a:lnTo>
                    <a:pt x="0" y="33034"/>
                  </a:lnTo>
                  <a:cubicBezTo>
                    <a:pt x="0" y="24273"/>
                    <a:pt x="3480" y="15871"/>
                    <a:pt x="9676" y="9676"/>
                  </a:cubicBezTo>
                  <a:cubicBezTo>
                    <a:pt x="15871" y="3480"/>
                    <a:pt x="24273" y="0"/>
                    <a:pt x="33034" y="0"/>
                  </a:cubicBezTo>
                  <a:close/>
                </a:path>
              </a:pathLst>
            </a:custGeom>
            <a:solidFill>
              <a:srgbClr val="FFFFFF"/>
            </a:solidFill>
            <a:ln w="285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371896" y="3164862"/>
            <a:ext cx="2657633"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Mesclagem (Merge)</a:t>
            </a:r>
          </a:p>
        </p:txBody>
      </p:sp>
      <p:sp>
        <p:nvSpPr>
          <p:cNvPr name="TextBox 6" id="6"/>
          <p:cNvSpPr txBox="true"/>
          <p:nvPr/>
        </p:nvSpPr>
        <p:spPr>
          <a:xfrm rot="0">
            <a:off x="997478" y="4357594"/>
            <a:ext cx="7317323" cy="397764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Os subconjuntos ordenados são mesclados para criar subconjuntos maiores e ordenados. A mesclagem é realizada comparando os elementos dos subconjuntos e combinando-os em ordem crescente. Inicialmente, os subconjuntos consistem em apenas um elemento, então a mesclagem é simplesmente uma comparação e uma troca, se necessário. Em seguida, os subconjuntos maiores são mesclados, seguindo a mesma lógica de comparação e combinação em ordem crescente.</a:t>
            </a:r>
          </a:p>
        </p:txBody>
      </p:sp>
      <p:sp>
        <p:nvSpPr>
          <p:cNvPr name="TextBox 7" id="7"/>
          <p:cNvSpPr txBox="true"/>
          <p:nvPr/>
        </p:nvSpPr>
        <p:spPr>
          <a:xfrm rot="0">
            <a:off x="4656140" y="1416150"/>
            <a:ext cx="8975721" cy="8666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ORDENAÇÃO ADOTADA</a:t>
            </a:r>
          </a:p>
        </p:txBody>
      </p:sp>
      <p:grpSp>
        <p:nvGrpSpPr>
          <p:cNvPr name="Group 8" id="8"/>
          <p:cNvGrpSpPr/>
          <p:nvPr/>
        </p:nvGrpSpPr>
        <p:grpSpPr>
          <a:xfrm rot="0">
            <a:off x="9647735" y="2946836"/>
            <a:ext cx="7968252" cy="5760933"/>
            <a:chOff x="0" y="0"/>
            <a:chExt cx="2098634" cy="1517283"/>
          </a:xfrm>
        </p:grpSpPr>
        <p:sp>
          <p:nvSpPr>
            <p:cNvPr name="Freeform 9" id="9"/>
            <p:cNvSpPr/>
            <p:nvPr/>
          </p:nvSpPr>
          <p:spPr>
            <a:xfrm flipH="false" flipV="false" rot="0">
              <a:off x="0" y="0"/>
              <a:ext cx="2098634" cy="1517283"/>
            </a:xfrm>
            <a:custGeom>
              <a:avLst/>
              <a:gdLst/>
              <a:ahLst/>
              <a:cxnLst/>
              <a:rect r="r" b="b" t="t" l="l"/>
              <a:pathLst>
                <a:path h="1517283" w="2098634">
                  <a:moveTo>
                    <a:pt x="33034" y="0"/>
                  </a:moveTo>
                  <a:lnTo>
                    <a:pt x="2065600" y="0"/>
                  </a:lnTo>
                  <a:cubicBezTo>
                    <a:pt x="2074361" y="0"/>
                    <a:pt x="2082764" y="3480"/>
                    <a:pt x="2088959" y="9676"/>
                  </a:cubicBezTo>
                  <a:cubicBezTo>
                    <a:pt x="2095154" y="15871"/>
                    <a:pt x="2098634" y="24273"/>
                    <a:pt x="2098634" y="33034"/>
                  </a:cubicBezTo>
                  <a:lnTo>
                    <a:pt x="2098634" y="1484248"/>
                  </a:lnTo>
                  <a:cubicBezTo>
                    <a:pt x="2098634" y="1493010"/>
                    <a:pt x="2095154" y="1501412"/>
                    <a:pt x="2088959" y="1507607"/>
                  </a:cubicBezTo>
                  <a:cubicBezTo>
                    <a:pt x="2082764" y="1513802"/>
                    <a:pt x="2074361" y="1517283"/>
                    <a:pt x="2065600" y="1517283"/>
                  </a:cubicBezTo>
                  <a:lnTo>
                    <a:pt x="33034" y="1517283"/>
                  </a:lnTo>
                  <a:cubicBezTo>
                    <a:pt x="24273" y="1517283"/>
                    <a:pt x="15871" y="1513802"/>
                    <a:pt x="9676" y="1507607"/>
                  </a:cubicBezTo>
                  <a:cubicBezTo>
                    <a:pt x="3480" y="1501412"/>
                    <a:pt x="0" y="1493010"/>
                    <a:pt x="0" y="1484248"/>
                  </a:cubicBezTo>
                  <a:lnTo>
                    <a:pt x="0" y="33034"/>
                  </a:lnTo>
                  <a:cubicBezTo>
                    <a:pt x="0" y="24273"/>
                    <a:pt x="3480" y="15871"/>
                    <a:pt x="9676" y="9676"/>
                  </a:cubicBezTo>
                  <a:cubicBezTo>
                    <a:pt x="15871" y="3480"/>
                    <a:pt x="24273" y="0"/>
                    <a:pt x="33034" y="0"/>
                  </a:cubicBezTo>
                  <a:close/>
                </a:path>
              </a:pathLst>
            </a:custGeom>
            <a:solidFill>
              <a:srgbClr val="FFFFFF"/>
            </a:solidFill>
            <a:ln w="28575">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12303044" y="3164862"/>
            <a:ext cx="2657633"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Combinação final</a:t>
            </a:r>
          </a:p>
        </p:txBody>
      </p:sp>
      <p:sp>
        <p:nvSpPr>
          <p:cNvPr name="TextBox 12" id="12"/>
          <p:cNvSpPr txBox="true"/>
          <p:nvPr/>
        </p:nvSpPr>
        <p:spPr>
          <a:xfrm rot="0">
            <a:off x="10266320" y="4357594"/>
            <a:ext cx="6731080" cy="237744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A mesclagem continua até que todos os subconjuntos tenham sido mesclados em um único conjunto ordenado. Esse processo de combinação ocorre até que todos os subconjuntos tenham sido fundidos em um único conjunto ordenado</a:t>
            </a:r>
          </a:p>
        </p:txBody>
      </p:sp>
      <p:sp>
        <p:nvSpPr>
          <p:cNvPr name="TextBox 13" id="13"/>
          <p:cNvSpPr txBox="true"/>
          <p:nvPr/>
        </p:nvSpPr>
        <p:spPr>
          <a:xfrm rot="0">
            <a:off x="3504714" y="8983994"/>
            <a:ext cx="11278571" cy="1106356"/>
          </a:xfrm>
          <a:prstGeom prst="rect">
            <a:avLst/>
          </a:prstGeom>
        </p:spPr>
        <p:txBody>
          <a:bodyPr anchor="t" rtlCol="false" tIns="0" lIns="0" bIns="0" rIns="0">
            <a:spAutoFit/>
          </a:bodyPr>
          <a:lstStyle/>
          <a:p>
            <a:pPr algn="ctr" marL="0" indent="0" lvl="0">
              <a:lnSpc>
                <a:spcPts val="2942"/>
              </a:lnSpc>
              <a:spcBef>
                <a:spcPct val="0"/>
              </a:spcBef>
            </a:pPr>
            <a:r>
              <a:rPr lang="en-US" sz="1961">
                <a:solidFill>
                  <a:srgbClr val="000000"/>
                </a:solidFill>
                <a:latin typeface="Montserrat Classic"/>
              </a:rPr>
              <a:t>Essas etapas são </a:t>
            </a:r>
            <a:r>
              <a:rPr lang="en-US" sz="1961">
                <a:solidFill>
                  <a:srgbClr val="000000"/>
                </a:solidFill>
                <a:latin typeface="Montserrat Classic Bold"/>
              </a:rPr>
              <a:t>repetidas </a:t>
            </a:r>
            <a:r>
              <a:rPr lang="en-US" sz="1961">
                <a:solidFill>
                  <a:srgbClr val="000000"/>
                </a:solidFill>
                <a:latin typeface="Montserrat Classic"/>
              </a:rPr>
              <a:t>até que todo o conjunto de dados seja ordenado. O resultado final é um conjunto de dados totalmente ordenado, obtido através da combinação ordenada dos subconjuntos menores.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3939084" y="1254112"/>
            <a:ext cx="10409832" cy="7778776"/>
          </a:xfrm>
          <a:custGeom>
            <a:avLst/>
            <a:gdLst/>
            <a:ahLst/>
            <a:cxnLst/>
            <a:rect r="r" b="b" t="t" l="l"/>
            <a:pathLst>
              <a:path h="7778776" w="10409832">
                <a:moveTo>
                  <a:pt x="0" y="0"/>
                </a:moveTo>
                <a:lnTo>
                  <a:pt x="10409832" y="0"/>
                </a:lnTo>
                <a:lnTo>
                  <a:pt x="10409832" y="7778776"/>
                </a:lnTo>
                <a:lnTo>
                  <a:pt x="0" y="7778776"/>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2399131" y="4080348"/>
            <a:ext cx="13489738" cy="3625429"/>
          </a:xfrm>
          <a:custGeom>
            <a:avLst/>
            <a:gdLst/>
            <a:ahLst/>
            <a:cxnLst/>
            <a:rect r="r" b="b" t="t" l="l"/>
            <a:pathLst>
              <a:path h="3625429" w="13489738">
                <a:moveTo>
                  <a:pt x="0" y="0"/>
                </a:moveTo>
                <a:lnTo>
                  <a:pt x="13489738" y="0"/>
                </a:lnTo>
                <a:lnTo>
                  <a:pt x="13489738" y="3625428"/>
                </a:lnTo>
                <a:lnTo>
                  <a:pt x="0" y="3625428"/>
                </a:lnTo>
                <a:lnTo>
                  <a:pt x="0" y="0"/>
                </a:lnTo>
                <a:close/>
              </a:path>
            </a:pathLst>
          </a:custGeom>
          <a:blipFill>
            <a:blip r:embed="rId2"/>
            <a:stretch>
              <a:fillRect l="0" t="0" r="0" b="0"/>
            </a:stretch>
          </a:blipFill>
        </p:spPr>
      </p:sp>
      <p:grpSp>
        <p:nvGrpSpPr>
          <p:cNvPr name="Group 3" id="3"/>
          <p:cNvGrpSpPr/>
          <p:nvPr/>
        </p:nvGrpSpPr>
        <p:grpSpPr>
          <a:xfrm rot="0">
            <a:off x="0" y="0"/>
            <a:ext cx="18288000" cy="3113734"/>
            <a:chOff x="0" y="0"/>
            <a:chExt cx="4816593" cy="820078"/>
          </a:xfrm>
        </p:grpSpPr>
        <p:sp>
          <p:nvSpPr>
            <p:cNvPr name="Freeform 4" id="4"/>
            <p:cNvSpPr/>
            <p:nvPr/>
          </p:nvSpPr>
          <p:spPr>
            <a:xfrm flipH="false" flipV="false" rot="0">
              <a:off x="0" y="0"/>
              <a:ext cx="4816592" cy="820078"/>
            </a:xfrm>
            <a:custGeom>
              <a:avLst/>
              <a:gdLst/>
              <a:ahLst/>
              <a:cxnLst/>
              <a:rect r="r" b="b" t="t" l="l"/>
              <a:pathLst>
                <a:path h="820078" w="4816592">
                  <a:moveTo>
                    <a:pt x="0" y="0"/>
                  </a:moveTo>
                  <a:lnTo>
                    <a:pt x="4816592" y="0"/>
                  </a:lnTo>
                  <a:lnTo>
                    <a:pt x="4816592" y="820078"/>
                  </a:lnTo>
                  <a:lnTo>
                    <a:pt x="0" y="820078"/>
                  </a:lnTo>
                  <a:close/>
                </a:path>
              </a:pathLst>
            </a:custGeom>
            <a:solidFill>
              <a:srgbClr val="FFFF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3893709" y="132488"/>
            <a:ext cx="2988065" cy="2924568"/>
          </a:xfrm>
          <a:custGeom>
            <a:avLst/>
            <a:gdLst/>
            <a:ahLst/>
            <a:cxnLst/>
            <a:rect r="r" b="b" t="t" l="l"/>
            <a:pathLst>
              <a:path h="2924568" w="2988065">
                <a:moveTo>
                  <a:pt x="0" y="0"/>
                </a:moveTo>
                <a:lnTo>
                  <a:pt x="2988065" y="0"/>
                </a:lnTo>
                <a:lnTo>
                  <a:pt x="2988065" y="2924568"/>
                </a:lnTo>
                <a:lnTo>
                  <a:pt x="0" y="29245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97504" y="1566197"/>
            <a:ext cx="8346496" cy="1134999"/>
          </a:xfrm>
          <a:prstGeom prst="rect">
            <a:avLst/>
          </a:prstGeom>
        </p:spPr>
        <p:txBody>
          <a:bodyPr anchor="t" rtlCol="false" tIns="0" lIns="0" bIns="0" rIns="0">
            <a:spAutoFit/>
          </a:bodyPr>
          <a:lstStyle/>
          <a:p>
            <a:pPr>
              <a:lnSpc>
                <a:spcPts val="8928"/>
              </a:lnSpc>
            </a:pPr>
            <a:r>
              <a:rPr lang="en-US" sz="7200">
                <a:solidFill>
                  <a:srgbClr val="000000"/>
                </a:solidFill>
                <a:latin typeface="Bebas Neue Bold"/>
              </a:rPr>
              <a:t>Jogo interativo</a:t>
            </a:r>
          </a:p>
        </p:txBody>
      </p:sp>
      <p:sp>
        <p:nvSpPr>
          <p:cNvPr name="TextBox 8" id="8"/>
          <p:cNvSpPr txBox="true"/>
          <p:nvPr/>
        </p:nvSpPr>
        <p:spPr>
          <a:xfrm rot="0">
            <a:off x="3504714" y="8210693"/>
            <a:ext cx="11278571" cy="734881"/>
          </a:xfrm>
          <a:prstGeom prst="rect">
            <a:avLst/>
          </a:prstGeom>
        </p:spPr>
        <p:txBody>
          <a:bodyPr anchor="t" rtlCol="false" tIns="0" lIns="0" bIns="0" rIns="0">
            <a:spAutoFit/>
          </a:bodyPr>
          <a:lstStyle/>
          <a:p>
            <a:pPr algn="ctr" marL="0" indent="0" lvl="0">
              <a:lnSpc>
                <a:spcPts val="2942"/>
              </a:lnSpc>
              <a:spcBef>
                <a:spcPct val="0"/>
              </a:spcBef>
            </a:pPr>
            <a:r>
              <a:rPr lang="en-US" sz="1961">
                <a:solidFill>
                  <a:srgbClr val="000000"/>
                </a:solidFill>
                <a:latin typeface="Montserrat Classic"/>
              </a:rPr>
              <a:t>Jogo interativo de </a:t>
            </a:r>
            <a:r>
              <a:rPr lang="en-US" sz="1961">
                <a:solidFill>
                  <a:srgbClr val="000000"/>
                </a:solidFill>
                <a:latin typeface="Montserrat Classic Bold"/>
              </a:rPr>
              <a:t>classificação por mesclagem</a:t>
            </a:r>
            <a:r>
              <a:rPr lang="en-US" sz="1961">
                <a:solidFill>
                  <a:srgbClr val="000000"/>
                </a:solidFill>
                <a:latin typeface="Montserrat Classic"/>
              </a:rPr>
              <a:t> para verificar a compreensão do algoritmo.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144000" cy="10784153"/>
            <a:chOff x="0" y="0"/>
            <a:chExt cx="2408296" cy="2840271"/>
          </a:xfrm>
        </p:grpSpPr>
        <p:sp>
          <p:nvSpPr>
            <p:cNvPr name="Freeform 3" id="3"/>
            <p:cNvSpPr/>
            <p:nvPr/>
          </p:nvSpPr>
          <p:spPr>
            <a:xfrm flipH="false" flipV="false" rot="0">
              <a:off x="0" y="0"/>
              <a:ext cx="2408296" cy="2840271"/>
            </a:xfrm>
            <a:custGeom>
              <a:avLst/>
              <a:gdLst/>
              <a:ahLst/>
              <a:cxnLst/>
              <a:rect r="r" b="b" t="t" l="l"/>
              <a:pathLst>
                <a:path h="2840271" w="2408296">
                  <a:moveTo>
                    <a:pt x="0" y="0"/>
                  </a:moveTo>
                  <a:lnTo>
                    <a:pt x="2408296" y="0"/>
                  </a:lnTo>
                  <a:lnTo>
                    <a:pt x="2408296"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165808"/>
            <a:ext cx="611893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O custo computacional pode ser dividido em duas medidas principais: a </a:t>
            </a:r>
            <a:r>
              <a:rPr lang="en-US" sz="2799">
                <a:solidFill>
                  <a:srgbClr val="000000"/>
                </a:solidFill>
                <a:latin typeface="Montserrat Classic Bold"/>
              </a:rPr>
              <a:t>complexidade de tempo</a:t>
            </a:r>
            <a:r>
              <a:rPr lang="en-US" sz="2799">
                <a:solidFill>
                  <a:srgbClr val="000000"/>
                </a:solidFill>
                <a:latin typeface="Montserrat Classic"/>
              </a:rPr>
              <a:t> e a </a:t>
            </a:r>
            <a:r>
              <a:rPr lang="en-US" sz="2799">
                <a:solidFill>
                  <a:srgbClr val="000000"/>
                </a:solidFill>
                <a:latin typeface="Montserrat Classic Bold"/>
              </a:rPr>
              <a:t>complexidade de espaço</a:t>
            </a:r>
            <a:r>
              <a:rPr lang="en-US" sz="2799">
                <a:solidFill>
                  <a:srgbClr val="000000"/>
                </a:solidFill>
                <a:latin typeface="Montserrat Classic"/>
              </a:rPr>
              <a:t>.</a:t>
            </a:r>
          </a:p>
        </p:txBody>
      </p:sp>
      <p:sp>
        <p:nvSpPr>
          <p:cNvPr name="TextBox 6" id="6"/>
          <p:cNvSpPr txBox="true"/>
          <p:nvPr/>
        </p:nvSpPr>
        <p:spPr>
          <a:xfrm rot="0">
            <a:off x="1584164" y="2168741"/>
            <a:ext cx="6118937" cy="209804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CUSTO COMPUTACIONAL</a:t>
            </a:r>
          </a:p>
        </p:txBody>
      </p:sp>
      <p:sp>
        <p:nvSpPr>
          <p:cNvPr name="Freeform 7" id="7"/>
          <p:cNvSpPr/>
          <p:nvPr/>
        </p:nvSpPr>
        <p:spPr>
          <a:xfrm flipH="false" flipV="false" rot="0">
            <a:off x="9833734" y="1366236"/>
            <a:ext cx="7258642" cy="7554528"/>
          </a:xfrm>
          <a:custGeom>
            <a:avLst/>
            <a:gdLst/>
            <a:ahLst/>
            <a:cxnLst/>
            <a:rect r="r" b="b" t="t" l="l"/>
            <a:pathLst>
              <a:path h="7554528" w="7258642">
                <a:moveTo>
                  <a:pt x="0" y="0"/>
                </a:moveTo>
                <a:lnTo>
                  <a:pt x="7258642" y="0"/>
                </a:lnTo>
                <a:lnTo>
                  <a:pt x="7258642"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784153"/>
            <a:chOff x="0" y="0"/>
            <a:chExt cx="2408296" cy="2840271"/>
          </a:xfrm>
        </p:grpSpPr>
        <p:sp>
          <p:nvSpPr>
            <p:cNvPr name="Freeform 3" id="3"/>
            <p:cNvSpPr/>
            <p:nvPr/>
          </p:nvSpPr>
          <p:spPr>
            <a:xfrm flipH="false" flipV="false" rot="0">
              <a:off x="0" y="0"/>
              <a:ext cx="2408296" cy="2840271"/>
            </a:xfrm>
            <a:custGeom>
              <a:avLst/>
              <a:gdLst/>
              <a:ahLst/>
              <a:cxnLst/>
              <a:rect r="r" b="b" t="t" l="l"/>
              <a:pathLst>
                <a:path h="2840271" w="2408296">
                  <a:moveTo>
                    <a:pt x="0" y="0"/>
                  </a:moveTo>
                  <a:lnTo>
                    <a:pt x="2408296" y="0"/>
                  </a:lnTo>
                  <a:lnTo>
                    <a:pt x="2408296"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520773" y="594814"/>
            <a:ext cx="2895632" cy="2881154"/>
          </a:xfrm>
          <a:custGeom>
            <a:avLst/>
            <a:gdLst/>
            <a:ahLst/>
            <a:cxnLst/>
            <a:rect r="r" b="b" t="t" l="l"/>
            <a:pathLst>
              <a:path h="2881154" w="2895632">
                <a:moveTo>
                  <a:pt x="0" y="0"/>
                </a:moveTo>
                <a:lnTo>
                  <a:pt x="2895632" y="0"/>
                </a:lnTo>
                <a:lnTo>
                  <a:pt x="2895632" y="2881153"/>
                </a:lnTo>
                <a:lnTo>
                  <a:pt x="0" y="2881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664113" y="5165808"/>
            <a:ext cx="659518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é </a:t>
            </a:r>
            <a:r>
              <a:rPr lang="en-US" sz="2799">
                <a:solidFill>
                  <a:srgbClr val="000000"/>
                </a:solidFill>
                <a:latin typeface="Montserrat Classic Bold"/>
              </a:rPr>
              <a:t>O(n)</a:t>
            </a:r>
            <a:r>
              <a:rPr lang="en-US" sz="2799">
                <a:solidFill>
                  <a:srgbClr val="000000"/>
                </a:solidFill>
                <a:latin typeface="Montserrat Classic"/>
              </a:rPr>
              <a:t>, o que significa que a quantidade de memória adicional necessária para realizar a ordenação é proporcional ao número de elementos a serem ordenados. Isso ocorre porque o método requer espaço adicional para armazenar os subconjuntos durante a mesclagem.</a:t>
            </a:r>
          </a:p>
        </p:txBody>
      </p:sp>
      <p:sp>
        <p:nvSpPr>
          <p:cNvPr name="TextBox 7" id="7"/>
          <p:cNvSpPr txBox="true"/>
          <p:nvPr/>
        </p:nvSpPr>
        <p:spPr>
          <a:xfrm rot="0">
            <a:off x="10664113" y="2168741"/>
            <a:ext cx="6118937" cy="2117091"/>
          </a:xfrm>
          <a:prstGeom prst="rect">
            <a:avLst/>
          </a:prstGeom>
        </p:spPr>
        <p:txBody>
          <a:bodyPr anchor="t" rtlCol="false" tIns="0" lIns="0" bIns="0" rIns="0">
            <a:spAutoFit/>
          </a:bodyPr>
          <a:lstStyle/>
          <a:p>
            <a:pPr>
              <a:lnSpc>
                <a:spcPts val="8080"/>
              </a:lnSpc>
            </a:pPr>
            <a:r>
              <a:rPr lang="en-US" sz="8000">
                <a:solidFill>
                  <a:srgbClr val="000000"/>
                </a:solidFill>
                <a:latin typeface="Bebas Neue Bold"/>
              </a:rPr>
              <a:t>Complexidade </a:t>
            </a:r>
          </a:p>
          <a:p>
            <a:pPr marL="0" indent="0" lvl="0">
              <a:lnSpc>
                <a:spcPts val="8080"/>
              </a:lnSpc>
            </a:pPr>
            <a:r>
              <a:rPr lang="en-US" sz="8000">
                <a:solidFill>
                  <a:srgbClr val="000000"/>
                </a:solidFill>
                <a:latin typeface="Bebas Neue Bold"/>
              </a:rPr>
              <a:t>de espaço</a:t>
            </a:r>
          </a:p>
        </p:txBody>
      </p:sp>
      <p:sp>
        <p:nvSpPr>
          <p:cNvPr name="TextBox 8" id="8"/>
          <p:cNvSpPr txBox="true"/>
          <p:nvPr/>
        </p:nvSpPr>
        <p:spPr>
          <a:xfrm rot="0">
            <a:off x="1401835" y="5165808"/>
            <a:ext cx="6579796"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5479F7"/>
                </a:solidFill>
                <a:latin typeface="Montserrat Classic"/>
              </a:rPr>
              <a:t>Expressa como </a:t>
            </a:r>
            <a:r>
              <a:rPr lang="en-US" sz="2799">
                <a:solidFill>
                  <a:srgbClr val="5479F7"/>
                </a:solidFill>
                <a:latin typeface="Montserrat Classic Bold"/>
              </a:rPr>
              <a:t>O(n log n)</a:t>
            </a:r>
            <a:r>
              <a:rPr lang="en-US" sz="2799">
                <a:solidFill>
                  <a:srgbClr val="5479F7"/>
                </a:solidFill>
                <a:latin typeface="Montserrat Classic"/>
              </a:rPr>
              <a:t>, onde 'n' é o número de elementos a serem ordenados. Isso significa que o tempo de execução cresce proporcionalmente ao número de elementos a serem ordenados multiplicado pelo logaritmo desse número.</a:t>
            </a:r>
          </a:p>
        </p:txBody>
      </p:sp>
      <p:sp>
        <p:nvSpPr>
          <p:cNvPr name="TextBox 9" id="9"/>
          <p:cNvSpPr txBox="true"/>
          <p:nvPr/>
        </p:nvSpPr>
        <p:spPr>
          <a:xfrm rot="0">
            <a:off x="1401835" y="2168741"/>
            <a:ext cx="6118937" cy="2117091"/>
          </a:xfrm>
          <a:prstGeom prst="rect">
            <a:avLst/>
          </a:prstGeom>
        </p:spPr>
        <p:txBody>
          <a:bodyPr anchor="t" rtlCol="false" tIns="0" lIns="0" bIns="0" rIns="0">
            <a:spAutoFit/>
          </a:bodyPr>
          <a:lstStyle/>
          <a:p>
            <a:pPr>
              <a:lnSpc>
                <a:spcPts val="8080"/>
              </a:lnSpc>
            </a:pPr>
            <a:r>
              <a:rPr lang="en-US" sz="8000">
                <a:solidFill>
                  <a:srgbClr val="99B9FF"/>
                </a:solidFill>
                <a:latin typeface="Bebas Neue Bold"/>
              </a:rPr>
              <a:t>Complexidade </a:t>
            </a:r>
          </a:p>
          <a:p>
            <a:pPr marL="0" indent="0" lvl="0">
              <a:lnSpc>
                <a:spcPts val="8080"/>
              </a:lnSpc>
            </a:pPr>
            <a:r>
              <a:rPr lang="en-US" sz="8000">
                <a:solidFill>
                  <a:srgbClr val="99B9FF"/>
                </a:solidFill>
                <a:latin typeface="Bebas Neue Bold"/>
              </a:rPr>
              <a:t>de tempo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8880652" y="-363791"/>
            <a:ext cx="9407348" cy="10784153"/>
            <a:chOff x="0" y="0"/>
            <a:chExt cx="2477655" cy="2840271"/>
          </a:xfrm>
        </p:grpSpPr>
        <p:sp>
          <p:nvSpPr>
            <p:cNvPr name="Freeform 3" id="3"/>
            <p:cNvSpPr/>
            <p:nvPr/>
          </p:nvSpPr>
          <p:spPr>
            <a:xfrm flipH="false" flipV="false" rot="0">
              <a:off x="0" y="0"/>
              <a:ext cx="2477655" cy="2840271"/>
            </a:xfrm>
            <a:custGeom>
              <a:avLst/>
              <a:gdLst/>
              <a:ahLst/>
              <a:cxnLst/>
              <a:rect r="r" b="b" t="t" l="l"/>
              <a:pathLst>
                <a:path h="2840271" w="2477655">
                  <a:moveTo>
                    <a:pt x="0" y="0"/>
                  </a:moveTo>
                  <a:lnTo>
                    <a:pt x="2477655" y="0"/>
                  </a:lnTo>
                  <a:lnTo>
                    <a:pt x="2477655" y="2840271"/>
                  </a:lnTo>
                  <a:lnTo>
                    <a:pt x="0" y="2840271"/>
                  </a:lnTo>
                  <a:close/>
                </a:path>
              </a:pathLst>
            </a:custGeom>
            <a:solidFill>
              <a:srgbClr val="CADD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070311" y="2441907"/>
            <a:ext cx="10147377" cy="5840217"/>
          </a:xfrm>
          <a:custGeom>
            <a:avLst/>
            <a:gdLst/>
            <a:ahLst/>
            <a:cxnLst/>
            <a:rect r="r" b="b" t="t" l="l"/>
            <a:pathLst>
              <a:path h="5840217" w="10147377">
                <a:moveTo>
                  <a:pt x="0" y="0"/>
                </a:moveTo>
                <a:lnTo>
                  <a:pt x="10147378" y="0"/>
                </a:lnTo>
                <a:lnTo>
                  <a:pt x="10147378" y="5840217"/>
                </a:lnTo>
                <a:lnTo>
                  <a:pt x="0" y="5840217"/>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8880652" y="-363791"/>
            <a:ext cx="9407348" cy="10784153"/>
            <a:chOff x="0" y="0"/>
            <a:chExt cx="2477655" cy="2840271"/>
          </a:xfrm>
        </p:grpSpPr>
        <p:sp>
          <p:nvSpPr>
            <p:cNvPr name="Freeform 3" id="3"/>
            <p:cNvSpPr/>
            <p:nvPr/>
          </p:nvSpPr>
          <p:spPr>
            <a:xfrm flipH="false" flipV="false" rot="0">
              <a:off x="0" y="0"/>
              <a:ext cx="2477655" cy="2840271"/>
            </a:xfrm>
            <a:custGeom>
              <a:avLst/>
              <a:gdLst/>
              <a:ahLst/>
              <a:cxnLst/>
              <a:rect r="r" b="b" t="t" l="l"/>
              <a:pathLst>
                <a:path h="2840271" w="2477655">
                  <a:moveTo>
                    <a:pt x="0" y="0"/>
                  </a:moveTo>
                  <a:lnTo>
                    <a:pt x="2477655" y="0"/>
                  </a:lnTo>
                  <a:lnTo>
                    <a:pt x="2477655" y="2840271"/>
                  </a:lnTo>
                  <a:lnTo>
                    <a:pt x="0" y="2840271"/>
                  </a:lnTo>
                  <a:close/>
                </a:path>
              </a:pathLst>
            </a:custGeom>
            <a:solidFill>
              <a:srgbClr val="99B9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899380" y="2433317"/>
            <a:ext cx="10489239" cy="5420365"/>
          </a:xfrm>
          <a:custGeom>
            <a:avLst/>
            <a:gdLst/>
            <a:ahLst/>
            <a:cxnLst/>
            <a:rect r="r" b="b" t="t" l="l"/>
            <a:pathLst>
              <a:path h="5420365" w="10489239">
                <a:moveTo>
                  <a:pt x="0" y="0"/>
                </a:moveTo>
                <a:lnTo>
                  <a:pt x="10489240" y="0"/>
                </a:lnTo>
                <a:lnTo>
                  <a:pt x="10489240" y="5420366"/>
                </a:lnTo>
                <a:lnTo>
                  <a:pt x="0" y="5420366"/>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8880652" y="-363791"/>
            <a:ext cx="9407348" cy="10784153"/>
            <a:chOff x="0" y="0"/>
            <a:chExt cx="2477655" cy="2840271"/>
          </a:xfrm>
        </p:grpSpPr>
        <p:sp>
          <p:nvSpPr>
            <p:cNvPr name="Freeform 3" id="3"/>
            <p:cNvSpPr/>
            <p:nvPr/>
          </p:nvSpPr>
          <p:spPr>
            <a:xfrm flipH="false" flipV="false" rot="0">
              <a:off x="0" y="0"/>
              <a:ext cx="2477655" cy="2840271"/>
            </a:xfrm>
            <a:custGeom>
              <a:avLst/>
              <a:gdLst/>
              <a:ahLst/>
              <a:cxnLst/>
              <a:rect r="r" b="b" t="t" l="l"/>
              <a:pathLst>
                <a:path h="2840271" w="2477655">
                  <a:moveTo>
                    <a:pt x="0" y="0"/>
                  </a:moveTo>
                  <a:lnTo>
                    <a:pt x="2477655" y="0"/>
                  </a:lnTo>
                  <a:lnTo>
                    <a:pt x="2477655" y="2840271"/>
                  </a:lnTo>
                  <a:lnTo>
                    <a:pt x="0" y="2840271"/>
                  </a:lnTo>
                  <a:close/>
                </a:path>
              </a:pathLst>
            </a:custGeom>
            <a:solidFill>
              <a:srgbClr val="99B9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993830" y="2355065"/>
            <a:ext cx="10300341" cy="5576870"/>
          </a:xfrm>
          <a:custGeom>
            <a:avLst/>
            <a:gdLst/>
            <a:ahLst/>
            <a:cxnLst/>
            <a:rect r="r" b="b" t="t" l="l"/>
            <a:pathLst>
              <a:path h="5576870" w="10300341">
                <a:moveTo>
                  <a:pt x="0" y="0"/>
                </a:moveTo>
                <a:lnTo>
                  <a:pt x="10300340" y="0"/>
                </a:lnTo>
                <a:lnTo>
                  <a:pt x="10300340" y="5576870"/>
                </a:lnTo>
                <a:lnTo>
                  <a:pt x="0" y="557687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8880652" y="-363791"/>
            <a:ext cx="9407348" cy="10784153"/>
            <a:chOff x="0" y="0"/>
            <a:chExt cx="2477655" cy="2840271"/>
          </a:xfrm>
        </p:grpSpPr>
        <p:sp>
          <p:nvSpPr>
            <p:cNvPr name="Freeform 3" id="3"/>
            <p:cNvSpPr/>
            <p:nvPr/>
          </p:nvSpPr>
          <p:spPr>
            <a:xfrm flipH="false" flipV="false" rot="0">
              <a:off x="0" y="0"/>
              <a:ext cx="2477655" cy="2840271"/>
            </a:xfrm>
            <a:custGeom>
              <a:avLst/>
              <a:gdLst/>
              <a:ahLst/>
              <a:cxnLst/>
              <a:rect r="r" b="b" t="t" l="l"/>
              <a:pathLst>
                <a:path h="2840271" w="2477655">
                  <a:moveTo>
                    <a:pt x="0" y="0"/>
                  </a:moveTo>
                  <a:lnTo>
                    <a:pt x="2477655" y="0"/>
                  </a:lnTo>
                  <a:lnTo>
                    <a:pt x="2477655" y="2840271"/>
                  </a:lnTo>
                  <a:lnTo>
                    <a:pt x="0" y="2840271"/>
                  </a:lnTo>
                  <a:close/>
                </a:path>
              </a:pathLst>
            </a:custGeom>
            <a:solidFill>
              <a:srgbClr val="CADD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879847" y="1862941"/>
            <a:ext cx="10528307" cy="6561119"/>
          </a:xfrm>
          <a:custGeom>
            <a:avLst/>
            <a:gdLst/>
            <a:ahLst/>
            <a:cxnLst/>
            <a:rect r="r" b="b" t="t" l="l"/>
            <a:pathLst>
              <a:path h="6561119" w="10528307">
                <a:moveTo>
                  <a:pt x="0" y="0"/>
                </a:moveTo>
                <a:lnTo>
                  <a:pt x="10528306" y="0"/>
                </a:lnTo>
                <a:lnTo>
                  <a:pt x="10528306" y="6561118"/>
                </a:lnTo>
                <a:lnTo>
                  <a:pt x="0" y="6561118"/>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78699"/>
            <a:ext cx="4819242" cy="5116647"/>
          </a:xfrm>
          <a:custGeom>
            <a:avLst/>
            <a:gdLst/>
            <a:ahLst/>
            <a:cxnLst/>
            <a:rect r="r" b="b" t="t" l="l"/>
            <a:pathLst>
              <a:path h="5116647" w="4819242">
                <a:moveTo>
                  <a:pt x="0" y="0"/>
                </a:moveTo>
                <a:lnTo>
                  <a:pt x="4819242" y="0"/>
                </a:lnTo>
                <a:lnTo>
                  <a:pt x="4819242" y="5116647"/>
                </a:lnTo>
                <a:lnTo>
                  <a:pt x="0" y="5116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117529" y="1028700"/>
            <a:ext cx="927410" cy="927410"/>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5" id="5"/>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6" id="6"/>
          <p:cNvGrpSpPr/>
          <p:nvPr/>
        </p:nvGrpSpPr>
        <p:grpSpPr>
          <a:xfrm rot="0">
            <a:off x="8117529" y="2258646"/>
            <a:ext cx="927410" cy="927410"/>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8" id="8"/>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9" id="9"/>
          <p:cNvGrpSpPr/>
          <p:nvPr/>
        </p:nvGrpSpPr>
        <p:grpSpPr>
          <a:xfrm rot="0">
            <a:off x="8117529" y="3488593"/>
            <a:ext cx="927410" cy="927410"/>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12" id="12"/>
          <p:cNvGrpSpPr/>
          <p:nvPr/>
        </p:nvGrpSpPr>
        <p:grpSpPr>
          <a:xfrm rot="0">
            <a:off x="8117529" y="4718539"/>
            <a:ext cx="927410" cy="92741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14" id="14"/>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15" id="15"/>
          <p:cNvGrpSpPr/>
          <p:nvPr/>
        </p:nvGrpSpPr>
        <p:grpSpPr>
          <a:xfrm rot="0">
            <a:off x="8117529" y="5948486"/>
            <a:ext cx="927410" cy="92741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17" id="17"/>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18" id="18"/>
          <p:cNvGrpSpPr/>
          <p:nvPr/>
        </p:nvGrpSpPr>
        <p:grpSpPr>
          <a:xfrm rot="0">
            <a:off x="8117529" y="7180696"/>
            <a:ext cx="927410" cy="927410"/>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20" id="20"/>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1" id="21"/>
          <p:cNvSpPr txBox="true"/>
          <p:nvPr/>
        </p:nvSpPr>
        <p:spPr>
          <a:xfrm rot="0">
            <a:off x="9301081" y="930969"/>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Contexto Histórico</a:t>
            </a:r>
          </a:p>
        </p:txBody>
      </p:sp>
      <p:sp>
        <p:nvSpPr>
          <p:cNvPr name="TextBox 22" id="22"/>
          <p:cNvSpPr txBox="true"/>
          <p:nvPr/>
        </p:nvSpPr>
        <p:spPr>
          <a:xfrm rot="0">
            <a:off x="8447943" y="92813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sp>
        <p:nvSpPr>
          <p:cNvPr name="TextBox 23" id="23"/>
          <p:cNvSpPr txBox="true"/>
          <p:nvPr/>
        </p:nvSpPr>
        <p:spPr>
          <a:xfrm rot="0">
            <a:off x="9301081" y="2160915"/>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Princípios de algoritmos</a:t>
            </a:r>
          </a:p>
        </p:txBody>
      </p:sp>
      <p:sp>
        <p:nvSpPr>
          <p:cNvPr name="TextBox 24" id="24"/>
          <p:cNvSpPr txBox="true"/>
          <p:nvPr/>
        </p:nvSpPr>
        <p:spPr>
          <a:xfrm rot="0">
            <a:off x="8447943" y="215808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sp>
        <p:nvSpPr>
          <p:cNvPr name="TextBox 25" id="25"/>
          <p:cNvSpPr txBox="true"/>
          <p:nvPr/>
        </p:nvSpPr>
        <p:spPr>
          <a:xfrm rot="0">
            <a:off x="9301081" y="3390861"/>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Custos computacionais</a:t>
            </a:r>
          </a:p>
        </p:txBody>
      </p:sp>
      <p:sp>
        <p:nvSpPr>
          <p:cNvPr name="TextBox 26" id="26"/>
          <p:cNvSpPr txBox="true"/>
          <p:nvPr/>
        </p:nvSpPr>
        <p:spPr>
          <a:xfrm rot="0">
            <a:off x="8447943" y="3388031"/>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sp>
        <p:nvSpPr>
          <p:cNvPr name="TextBox 27" id="27"/>
          <p:cNvSpPr txBox="true"/>
          <p:nvPr/>
        </p:nvSpPr>
        <p:spPr>
          <a:xfrm rot="0">
            <a:off x="9301081" y="4620808"/>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Ordenação adotada</a:t>
            </a:r>
          </a:p>
        </p:txBody>
      </p:sp>
      <p:sp>
        <p:nvSpPr>
          <p:cNvPr name="TextBox 28" id="28"/>
          <p:cNvSpPr txBox="true"/>
          <p:nvPr/>
        </p:nvSpPr>
        <p:spPr>
          <a:xfrm rot="0">
            <a:off x="8447943" y="4617978"/>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9" id="29"/>
          <p:cNvSpPr txBox="true"/>
          <p:nvPr/>
        </p:nvSpPr>
        <p:spPr>
          <a:xfrm rot="0">
            <a:off x="9301081" y="5850754"/>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Exemplos</a:t>
            </a:r>
          </a:p>
        </p:txBody>
      </p:sp>
      <p:sp>
        <p:nvSpPr>
          <p:cNvPr name="TextBox 30" id="30"/>
          <p:cNvSpPr txBox="true"/>
          <p:nvPr/>
        </p:nvSpPr>
        <p:spPr>
          <a:xfrm rot="0">
            <a:off x="8447943" y="5847924"/>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TextBox 31" id="31"/>
          <p:cNvSpPr txBox="true"/>
          <p:nvPr/>
        </p:nvSpPr>
        <p:spPr>
          <a:xfrm rot="0">
            <a:off x="1531449" y="1770602"/>
            <a:ext cx="4186651" cy="1608097"/>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Sumário</a:t>
            </a:r>
          </a:p>
        </p:txBody>
      </p:sp>
      <p:sp>
        <p:nvSpPr>
          <p:cNvPr name="TextBox 32" id="32"/>
          <p:cNvSpPr txBox="true"/>
          <p:nvPr/>
        </p:nvSpPr>
        <p:spPr>
          <a:xfrm rot="0">
            <a:off x="9301081" y="7082964"/>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Aplicação</a:t>
            </a:r>
          </a:p>
        </p:txBody>
      </p:sp>
      <p:sp>
        <p:nvSpPr>
          <p:cNvPr name="TextBox 33" id="33"/>
          <p:cNvSpPr txBox="true"/>
          <p:nvPr/>
        </p:nvSpPr>
        <p:spPr>
          <a:xfrm rot="0">
            <a:off x="8447943" y="7080134"/>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6</a:t>
            </a:r>
          </a:p>
        </p:txBody>
      </p:sp>
      <p:grpSp>
        <p:nvGrpSpPr>
          <p:cNvPr name="Group 34" id="34"/>
          <p:cNvGrpSpPr/>
          <p:nvPr/>
        </p:nvGrpSpPr>
        <p:grpSpPr>
          <a:xfrm rot="0">
            <a:off x="8117529" y="8412906"/>
            <a:ext cx="927410" cy="927410"/>
            <a:chOff x="0" y="0"/>
            <a:chExt cx="812800" cy="812800"/>
          </a:xfrm>
        </p:grpSpPr>
        <p:sp>
          <p:nvSpPr>
            <p:cNvPr name="Freeform 35" id="3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36" id="3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37" id="37"/>
          <p:cNvSpPr txBox="true"/>
          <p:nvPr/>
        </p:nvSpPr>
        <p:spPr>
          <a:xfrm rot="0">
            <a:off x="9301081" y="8310613"/>
            <a:ext cx="795821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Conclusão</a:t>
            </a:r>
          </a:p>
        </p:txBody>
      </p:sp>
      <p:sp>
        <p:nvSpPr>
          <p:cNvPr name="TextBox 38" id="38"/>
          <p:cNvSpPr txBox="true"/>
          <p:nvPr/>
        </p:nvSpPr>
        <p:spPr>
          <a:xfrm rot="0">
            <a:off x="8447943" y="8304953"/>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113734"/>
            <a:chOff x="0" y="0"/>
            <a:chExt cx="4816593" cy="820078"/>
          </a:xfrm>
        </p:grpSpPr>
        <p:sp>
          <p:nvSpPr>
            <p:cNvPr name="Freeform 3" id="3"/>
            <p:cNvSpPr/>
            <p:nvPr/>
          </p:nvSpPr>
          <p:spPr>
            <a:xfrm flipH="false" flipV="false" rot="0">
              <a:off x="0" y="0"/>
              <a:ext cx="4816592" cy="820078"/>
            </a:xfrm>
            <a:custGeom>
              <a:avLst/>
              <a:gdLst/>
              <a:ahLst/>
              <a:cxnLst/>
              <a:rect r="r" b="b" t="t" l="l"/>
              <a:pathLst>
                <a:path h="820078" w="4816592">
                  <a:moveTo>
                    <a:pt x="0" y="0"/>
                  </a:moveTo>
                  <a:lnTo>
                    <a:pt x="4816592" y="0"/>
                  </a:lnTo>
                  <a:lnTo>
                    <a:pt x="4816592" y="820078"/>
                  </a:lnTo>
                  <a:lnTo>
                    <a:pt x="0" y="820078"/>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421719" y="3014825"/>
            <a:ext cx="13385091" cy="6035987"/>
          </a:xfrm>
          <a:custGeom>
            <a:avLst/>
            <a:gdLst/>
            <a:ahLst/>
            <a:cxnLst/>
            <a:rect r="r" b="b" t="t" l="l"/>
            <a:pathLst>
              <a:path h="6035987" w="13385091">
                <a:moveTo>
                  <a:pt x="0" y="0"/>
                </a:moveTo>
                <a:lnTo>
                  <a:pt x="13385091" y="0"/>
                </a:lnTo>
                <a:lnTo>
                  <a:pt x="13385091" y="6035987"/>
                </a:lnTo>
                <a:lnTo>
                  <a:pt x="0" y="6035987"/>
                </a:lnTo>
                <a:lnTo>
                  <a:pt x="0" y="0"/>
                </a:lnTo>
                <a:close/>
              </a:path>
            </a:pathLst>
          </a:custGeom>
          <a:blipFill>
            <a:blip r:embed="rId2"/>
            <a:stretch>
              <a:fillRect l="0" t="0" r="0" b="0"/>
            </a:stretch>
          </a:blipFill>
        </p:spPr>
      </p:sp>
      <p:sp>
        <p:nvSpPr>
          <p:cNvPr name="Freeform 6" id="6"/>
          <p:cNvSpPr/>
          <p:nvPr/>
        </p:nvSpPr>
        <p:spPr>
          <a:xfrm flipH="false" flipV="false" rot="0">
            <a:off x="14354320" y="98910"/>
            <a:ext cx="2904980" cy="2915915"/>
          </a:xfrm>
          <a:custGeom>
            <a:avLst/>
            <a:gdLst/>
            <a:ahLst/>
            <a:cxnLst/>
            <a:rect r="r" b="b" t="t" l="l"/>
            <a:pathLst>
              <a:path h="2915915" w="2904980">
                <a:moveTo>
                  <a:pt x="0" y="0"/>
                </a:moveTo>
                <a:lnTo>
                  <a:pt x="2904980" y="0"/>
                </a:lnTo>
                <a:lnTo>
                  <a:pt x="2904980" y="2915915"/>
                </a:lnTo>
                <a:lnTo>
                  <a:pt x="0" y="29159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97504" y="1566197"/>
            <a:ext cx="8346496" cy="1134999"/>
          </a:xfrm>
          <a:prstGeom prst="rect">
            <a:avLst/>
          </a:prstGeom>
        </p:spPr>
        <p:txBody>
          <a:bodyPr anchor="t" rtlCol="false" tIns="0" lIns="0" bIns="0" rIns="0">
            <a:spAutoFit/>
          </a:bodyPr>
          <a:lstStyle/>
          <a:p>
            <a:pPr>
              <a:lnSpc>
                <a:spcPts val="8928"/>
              </a:lnSpc>
            </a:pPr>
            <a:r>
              <a:rPr lang="en-US" sz="7200">
                <a:solidFill>
                  <a:srgbClr val="000000"/>
                </a:solidFill>
                <a:latin typeface="Bebas Neue Bold"/>
              </a:rPr>
              <a:t>Algoritmos em gráficos</a:t>
            </a:r>
          </a:p>
        </p:txBody>
      </p:sp>
      <p:sp>
        <p:nvSpPr>
          <p:cNvPr name="TextBox 8" id="8"/>
          <p:cNvSpPr txBox="true"/>
          <p:nvPr/>
        </p:nvSpPr>
        <p:spPr>
          <a:xfrm rot="0">
            <a:off x="3504714" y="9376278"/>
            <a:ext cx="11278571" cy="363406"/>
          </a:xfrm>
          <a:prstGeom prst="rect">
            <a:avLst/>
          </a:prstGeom>
        </p:spPr>
        <p:txBody>
          <a:bodyPr anchor="t" rtlCol="false" tIns="0" lIns="0" bIns="0" rIns="0">
            <a:spAutoFit/>
          </a:bodyPr>
          <a:lstStyle/>
          <a:p>
            <a:pPr algn="ctr" marL="0" indent="0" lvl="0">
              <a:lnSpc>
                <a:spcPts val="2942"/>
              </a:lnSpc>
              <a:spcBef>
                <a:spcPct val="0"/>
              </a:spcBef>
            </a:pPr>
            <a:r>
              <a:rPr lang="en-US" sz="1961">
                <a:solidFill>
                  <a:srgbClr val="000000"/>
                </a:solidFill>
                <a:latin typeface="Montserrat Classic"/>
              </a:rPr>
              <a:t>Gráficos interativos para verificar a compreensão do algoritmo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412439"/>
            <a:chOff x="0" y="0"/>
            <a:chExt cx="4816593" cy="372001"/>
          </a:xfrm>
        </p:grpSpPr>
        <p:sp>
          <p:nvSpPr>
            <p:cNvPr name="Freeform 3" id="3"/>
            <p:cNvSpPr/>
            <p:nvPr/>
          </p:nvSpPr>
          <p:spPr>
            <a:xfrm flipH="false" flipV="false" rot="0">
              <a:off x="0" y="0"/>
              <a:ext cx="4816592" cy="372001"/>
            </a:xfrm>
            <a:custGeom>
              <a:avLst/>
              <a:gdLst/>
              <a:ahLst/>
              <a:cxnLst/>
              <a:rect r="r" b="b" t="t" l="l"/>
              <a:pathLst>
                <a:path h="372001" w="4816592">
                  <a:moveTo>
                    <a:pt x="0" y="0"/>
                  </a:moveTo>
                  <a:lnTo>
                    <a:pt x="4816592" y="0"/>
                  </a:lnTo>
                  <a:lnTo>
                    <a:pt x="4816592" y="372001"/>
                  </a:lnTo>
                  <a:lnTo>
                    <a:pt x="0" y="37200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7227" y="324049"/>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exemplo prático</a:t>
            </a:r>
          </a:p>
        </p:txBody>
      </p:sp>
      <p:sp>
        <p:nvSpPr>
          <p:cNvPr name="Freeform 6" id="6"/>
          <p:cNvSpPr/>
          <p:nvPr/>
        </p:nvSpPr>
        <p:spPr>
          <a:xfrm flipH="false" flipV="false" rot="0">
            <a:off x="2406307" y="1721206"/>
            <a:ext cx="9769004" cy="4057894"/>
          </a:xfrm>
          <a:custGeom>
            <a:avLst/>
            <a:gdLst/>
            <a:ahLst/>
            <a:cxnLst/>
            <a:rect r="r" b="b" t="t" l="l"/>
            <a:pathLst>
              <a:path h="4057894" w="9769004">
                <a:moveTo>
                  <a:pt x="0" y="0"/>
                </a:moveTo>
                <a:lnTo>
                  <a:pt x="9769004" y="0"/>
                </a:lnTo>
                <a:lnTo>
                  <a:pt x="9769004" y="4057894"/>
                </a:lnTo>
                <a:lnTo>
                  <a:pt x="0" y="4057894"/>
                </a:lnTo>
                <a:lnTo>
                  <a:pt x="0" y="0"/>
                </a:lnTo>
                <a:close/>
              </a:path>
            </a:pathLst>
          </a:custGeom>
          <a:blipFill>
            <a:blip r:embed="rId2"/>
            <a:stretch>
              <a:fillRect l="0" t="0" r="0" b="0"/>
            </a:stretch>
          </a:blipFill>
        </p:spPr>
      </p:sp>
      <p:sp>
        <p:nvSpPr>
          <p:cNvPr name="Freeform 7" id="7"/>
          <p:cNvSpPr/>
          <p:nvPr/>
        </p:nvSpPr>
        <p:spPr>
          <a:xfrm flipH="false" flipV="false" rot="0">
            <a:off x="1275588" y="6275656"/>
            <a:ext cx="3440510" cy="3580757"/>
          </a:xfrm>
          <a:custGeom>
            <a:avLst/>
            <a:gdLst/>
            <a:ahLst/>
            <a:cxnLst/>
            <a:rect r="r" b="b" t="t" l="l"/>
            <a:pathLst>
              <a:path h="3580757" w="3440510">
                <a:moveTo>
                  <a:pt x="0" y="0"/>
                </a:moveTo>
                <a:lnTo>
                  <a:pt x="3440511" y="0"/>
                </a:lnTo>
                <a:lnTo>
                  <a:pt x="3440511" y="3580756"/>
                </a:lnTo>
                <a:lnTo>
                  <a:pt x="0" y="35807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253988" y="6087867"/>
            <a:ext cx="9735864" cy="3956334"/>
          </a:xfrm>
          <a:custGeom>
            <a:avLst/>
            <a:gdLst/>
            <a:ahLst/>
            <a:cxnLst/>
            <a:rect r="r" b="b" t="t" l="l"/>
            <a:pathLst>
              <a:path h="3956334" w="9735864">
                <a:moveTo>
                  <a:pt x="0" y="0"/>
                </a:moveTo>
                <a:lnTo>
                  <a:pt x="9735864" y="0"/>
                </a:lnTo>
                <a:lnTo>
                  <a:pt x="9735864" y="3956334"/>
                </a:lnTo>
                <a:lnTo>
                  <a:pt x="0" y="3956334"/>
                </a:lnTo>
                <a:lnTo>
                  <a:pt x="0" y="0"/>
                </a:lnTo>
                <a:close/>
              </a:path>
            </a:pathLst>
          </a:custGeom>
          <a:blipFill>
            <a:blip r:embed="rId5"/>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31739"/>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297286" y="1529807"/>
            <a:ext cx="11693427" cy="7261061"/>
          </a:xfrm>
          <a:custGeom>
            <a:avLst/>
            <a:gdLst/>
            <a:ahLst/>
            <a:cxnLst/>
            <a:rect r="r" b="b" t="t" l="l"/>
            <a:pathLst>
              <a:path h="7261061" w="11693427">
                <a:moveTo>
                  <a:pt x="0" y="0"/>
                </a:moveTo>
                <a:lnTo>
                  <a:pt x="11693428" y="0"/>
                </a:lnTo>
                <a:lnTo>
                  <a:pt x="11693428" y="7261061"/>
                </a:lnTo>
                <a:lnTo>
                  <a:pt x="0" y="7261061"/>
                </a:lnTo>
                <a:lnTo>
                  <a:pt x="0" y="0"/>
                </a:lnTo>
                <a:close/>
              </a:path>
            </a:pathLst>
          </a:custGeom>
          <a:blipFill>
            <a:blip r:embed="rId2"/>
            <a:stretch>
              <a:fillRect l="0" t="0" r="0" b="0"/>
            </a:stretch>
          </a:blipFill>
        </p:spPr>
      </p:sp>
      <p:sp>
        <p:nvSpPr>
          <p:cNvPr name="TextBox 6" id="6"/>
          <p:cNvSpPr txBox="true"/>
          <p:nvPr/>
        </p:nvSpPr>
        <p:spPr>
          <a:xfrm rot="0">
            <a:off x="6852337" y="440381"/>
            <a:ext cx="61189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COMPARATIVO</a:t>
            </a:r>
          </a:p>
        </p:txBody>
      </p:sp>
      <p:sp>
        <p:nvSpPr>
          <p:cNvPr name="TextBox 7" id="7"/>
          <p:cNvSpPr txBox="true"/>
          <p:nvPr/>
        </p:nvSpPr>
        <p:spPr>
          <a:xfrm rot="0">
            <a:off x="1922" y="1971378"/>
            <a:ext cx="3047714" cy="4665304"/>
          </a:xfrm>
          <a:prstGeom prst="rect">
            <a:avLst/>
          </a:prstGeom>
        </p:spPr>
        <p:txBody>
          <a:bodyPr anchor="t" rtlCol="false" tIns="0" lIns="0" bIns="0" rIns="0">
            <a:spAutoFit/>
          </a:bodyPr>
          <a:lstStyle/>
          <a:p>
            <a:pPr algn="ctr">
              <a:lnSpc>
                <a:spcPts val="3644"/>
              </a:lnSpc>
            </a:pPr>
            <a:r>
              <a:rPr lang="en-US" sz="2803">
                <a:solidFill>
                  <a:srgbClr val="000000"/>
                </a:solidFill>
                <a:latin typeface="Montserrat Classic Bold"/>
              </a:rPr>
              <a:t>C++</a:t>
            </a:r>
          </a:p>
          <a:p>
            <a:pPr marL="432498" indent="-216249" lvl="1">
              <a:lnSpc>
                <a:spcPts val="2604"/>
              </a:lnSpc>
              <a:buFont typeface="Arial"/>
              <a:buChar char="•"/>
            </a:pPr>
            <a:r>
              <a:rPr lang="en-US" sz="2003">
                <a:solidFill>
                  <a:srgbClr val="000000"/>
                </a:solidFill>
                <a:latin typeface="Montserrat Classic"/>
              </a:rPr>
              <a:t>Tempos de execução crescentes </a:t>
            </a:r>
          </a:p>
          <a:p>
            <a:pPr>
              <a:lnSpc>
                <a:spcPts val="2604"/>
              </a:lnSpc>
            </a:pPr>
          </a:p>
          <a:p>
            <a:pPr marL="432498" indent="-216249" lvl="1">
              <a:lnSpc>
                <a:spcPts val="2604"/>
              </a:lnSpc>
              <a:buFont typeface="Arial"/>
              <a:buChar char="•"/>
            </a:pPr>
            <a:r>
              <a:rPr lang="en-US" sz="2003">
                <a:solidFill>
                  <a:srgbClr val="000000"/>
                </a:solidFill>
                <a:latin typeface="Montserrat Classic"/>
              </a:rPr>
              <a:t>B</a:t>
            </a:r>
            <a:r>
              <a:rPr lang="en-US" sz="2003">
                <a:solidFill>
                  <a:srgbClr val="000000"/>
                </a:solidFill>
                <a:latin typeface="Montserrat Classic"/>
              </a:rPr>
              <a:t>om desempenho  em comparação com os outros algoritmos, exceto pelo Quick Sort em alguns casos.</a:t>
            </a:r>
          </a:p>
          <a:p>
            <a:pPr>
              <a:lnSpc>
                <a:spcPts val="2604"/>
              </a:lnSpc>
            </a:pPr>
          </a:p>
          <a:p>
            <a:pPr marL="432498" indent="-216249" lvl="1">
              <a:lnSpc>
                <a:spcPts val="2604"/>
              </a:lnSpc>
              <a:spcBef>
                <a:spcPct val="0"/>
              </a:spcBef>
              <a:buFont typeface="Arial"/>
              <a:buChar char="•"/>
            </a:pPr>
            <a:r>
              <a:rPr lang="en-US" sz="2003">
                <a:solidFill>
                  <a:srgbClr val="000000"/>
                </a:solidFill>
                <a:latin typeface="Montserrat Classic"/>
              </a:rPr>
              <a:t>E</a:t>
            </a:r>
            <a:r>
              <a:rPr lang="en-US" sz="2003">
                <a:solidFill>
                  <a:srgbClr val="000000"/>
                </a:solidFill>
                <a:latin typeface="Montserrat Classic"/>
              </a:rPr>
              <a:t>ficiente para vetores de tamanhos maiores</a:t>
            </a:r>
          </a:p>
        </p:txBody>
      </p:sp>
      <p:sp>
        <p:nvSpPr>
          <p:cNvPr name="TextBox 8" id="8"/>
          <p:cNvSpPr txBox="true"/>
          <p:nvPr/>
        </p:nvSpPr>
        <p:spPr>
          <a:xfrm rot="0">
            <a:off x="15138650" y="1971378"/>
            <a:ext cx="3047714" cy="4665304"/>
          </a:xfrm>
          <a:prstGeom prst="rect">
            <a:avLst/>
          </a:prstGeom>
        </p:spPr>
        <p:txBody>
          <a:bodyPr anchor="t" rtlCol="false" tIns="0" lIns="0" bIns="0" rIns="0">
            <a:spAutoFit/>
          </a:bodyPr>
          <a:lstStyle/>
          <a:p>
            <a:pPr algn="ctr">
              <a:lnSpc>
                <a:spcPts val="3644"/>
              </a:lnSpc>
            </a:pPr>
            <a:r>
              <a:rPr lang="en-US" sz="2803">
                <a:solidFill>
                  <a:srgbClr val="000000"/>
                </a:solidFill>
                <a:latin typeface="Montserrat Classic Bold"/>
              </a:rPr>
              <a:t>C</a:t>
            </a:r>
          </a:p>
          <a:p>
            <a:pPr marL="432498" indent="-216249" lvl="1">
              <a:lnSpc>
                <a:spcPts val="2604"/>
              </a:lnSpc>
              <a:buFont typeface="Arial"/>
              <a:buChar char="•"/>
            </a:pPr>
            <a:r>
              <a:rPr lang="en-US" sz="2003">
                <a:solidFill>
                  <a:srgbClr val="000000"/>
                </a:solidFill>
                <a:latin typeface="Montserrat Classic"/>
              </a:rPr>
              <a:t>Tempo de  execução semelhante ao Merge Sort em C++</a:t>
            </a:r>
          </a:p>
          <a:p>
            <a:pPr>
              <a:lnSpc>
                <a:spcPts val="2604"/>
              </a:lnSpc>
            </a:pPr>
          </a:p>
          <a:p>
            <a:pPr marL="432498" indent="-216249" lvl="1">
              <a:lnSpc>
                <a:spcPts val="2604"/>
              </a:lnSpc>
              <a:buFont typeface="Arial"/>
              <a:buChar char="•"/>
            </a:pPr>
            <a:r>
              <a:rPr lang="en-US" sz="2003">
                <a:solidFill>
                  <a:srgbClr val="000000"/>
                </a:solidFill>
                <a:latin typeface="Montserrat Classic"/>
              </a:rPr>
              <a:t>O</a:t>
            </a:r>
            <a:r>
              <a:rPr lang="en-US" sz="2003">
                <a:solidFill>
                  <a:srgbClr val="000000"/>
                </a:solidFill>
                <a:latin typeface="Montserrat Classic"/>
              </a:rPr>
              <a:t>ferece desempenho consistente e eficiente.</a:t>
            </a:r>
          </a:p>
          <a:p>
            <a:pPr>
              <a:lnSpc>
                <a:spcPts val="2604"/>
              </a:lnSpc>
            </a:pPr>
          </a:p>
          <a:p>
            <a:pPr marL="432498" indent="-216249" lvl="1">
              <a:lnSpc>
                <a:spcPts val="2604"/>
              </a:lnSpc>
              <a:spcBef>
                <a:spcPct val="0"/>
              </a:spcBef>
              <a:buFont typeface="Arial"/>
              <a:buChar char="•"/>
            </a:pPr>
            <a:r>
              <a:rPr lang="en-US" sz="2003">
                <a:solidFill>
                  <a:srgbClr val="000000"/>
                </a:solidFill>
                <a:latin typeface="Montserrat Classic"/>
              </a:rPr>
              <a:t>Para vetores de tamanhos maiores, resultados próximos ao C++.</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31739"/>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5067300"/>
            <a:ext cx="7386298" cy="3112770"/>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a:rPr>
              <a:t>Algoritmo de ordenação amplamente utilizado devido à sua eficiência e estabilidade. </a:t>
            </a:r>
          </a:p>
          <a:p>
            <a:pPr>
              <a:lnSpc>
                <a:spcPts val="4199"/>
              </a:lnSpc>
            </a:pPr>
          </a:p>
          <a:p>
            <a:pPr algn="l" marL="0" indent="0" lvl="0">
              <a:lnSpc>
                <a:spcPts val="4199"/>
              </a:lnSpc>
              <a:spcBef>
                <a:spcPct val="0"/>
              </a:spcBef>
            </a:pPr>
            <a:r>
              <a:rPr lang="en-US" sz="2799">
                <a:solidFill>
                  <a:srgbClr val="000000"/>
                </a:solidFill>
                <a:latin typeface="Montserrat Classic"/>
              </a:rPr>
              <a:t>Exemplos de aplicação em diferentes contextos:</a:t>
            </a:r>
          </a:p>
        </p:txBody>
      </p:sp>
      <p:sp>
        <p:nvSpPr>
          <p:cNvPr name="TextBox 6" id="6"/>
          <p:cNvSpPr txBox="true"/>
          <p:nvPr/>
        </p:nvSpPr>
        <p:spPr>
          <a:xfrm rot="0">
            <a:off x="1584164" y="2168741"/>
            <a:ext cx="6118937" cy="21170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MODELOS de aplicação</a:t>
            </a:r>
          </a:p>
        </p:txBody>
      </p:sp>
      <p:grpSp>
        <p:nvGrpSpPr>
          <p:cNvPr name="Group 7" id="7"/>
          <p:cNvGrpSpPr/>
          <p:nvPr/>
        </p:nvGrpSpPr>
        <p:grpSpPr>
          <a:xfrm rot="0">
            <a:off x="10530302" y="1357102"/>
            <a:ext cx="4504965" cy="1287978"/>
            <a:chOff x="0" y="0"/>
            <a:chExt cx="1186493" cy="339220"/>
          </a:xfrm>
        </p:grpSpPr>
        <p:sp>
          <p:nvSpPr>
            <p:cNvPr name="Freeform 8" id="8"/>
            <p:cNvSpPr/>
            <p:nvPr/>
          </p:nvSpPr>
          <p:spPr>
            <a:xfrm flipH="false" flipV="false" rot="0">
              <a:off x="0" y="0"/>
              <a:ext cx="1186493" cy="339220"/>
            </a:xfrm>
            <a:custGeom>
              <a:avLst/>
              <a:gdLst/>
              <a:ahLst/>
              <a:cxnLst/>
              <a:rect r="r" b="b" t="t" l="l"/>
              <a:pathLst>
                <a:path h="339220" w="1186493">
                  <a:moveTo>
                    <a:pt x="58430" y="0"/>
                  </a:moveTo>
                  <a:lnTo>
                    <a:pt x="1128063" y="0"/>
                  </a:lnTo>
                  <a:cubicBezTo>
                    <a:pt x="1143559" y="0"/>
                    <a:pt x="1158421" y="6156"/>
                    <a:pt x="1169379" y="17114"/>
                  </a:cubicBezTo>
                  <a:cubicBezTo>
                    <a:pt x="1180337" y="28072"/>
                    <a:pt x="1186493" y="42933"/>
                    <a:pt x="1186493" y="58430"/>
                  </a:cubicBezTo>
                  <a:lnTo>
                    <a:pt x="1186493" y="280790"/>
                  </a:lnTo>
                  <a:cubicBezTo>
                    <a:pt x="1186493" y="296287"/>
                    <a:pt x="1180337" y="311149"/>
                    <a:pt x="1169379" y="322107"/>
                  </a:cubicBezTo>
                  <a:cubicBezTo>
                    <a:pt x="1158421" y="333064"/>
                    <a:pt x="1143559" y="339220"/>
                    <a:pt x="1128063" y="339220"/>
                  </a:cubicBezTo>
                  <a:lnTo>
                    <a:pt x="58430" y="339220"/>
                  </a:lnTo>
                  <a:cubicBezTo>
                    <a:pt x="42933" y="339220"/>
                    <a:pt x="28072" y="333064"/>
                    <a:pt x="17114" y="322107"/>
                  </a:cubicBezTo>
                  <a:cubicBezTo>
                    <a:pt x="6156" y="311149"/>
                    <a:pt x="0" y="296287"/>
                    <a:pt x="0" y="280790"/>
                  </a:cubicBezTo>
                  <a:lnTo>
                    <a:pt x="0" y="58430"/>
                  </a:lnTo>
                  <a:cubicBezTo>
                    <a:pt x="0" y="42933"/>
                    <a:pt x="6156" y="28072"/>
                    <a:pt x="17114" y="17114"/>
                  </a:cubicBezTo>
                  <a:cubicBezTo>
                    <a:pt x="28072" y="6156"/>
                    <a:pt x="42933" y="0"/>
                    <a:pt x="58430" y="0"/>
                  </a:cubicBezTo>
                  <a:close/>
                </a:path>
              </a:pathLst>
            </a:custGeom>
            <a:solidFill>
              <a:srgbClr val="FFFFFF"/>
            </a:solidFill>
            <a:ln w="28575">
              <a:solidFill>
                <a:srgbClr val="5479F7"/>
              </a:solidFill>
            </a:ln>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0" id="10"/>
          <p:cNvSpPr txBox="true"/>
          <p:nvPr/>
        </p:nvSpPr>
        <p:spPr>
          <a:xfrm rot="0">
            <a:off x="10902584" y="1673177"/>
            <a:ext cx="3760401" cy="693928"/>
          </a:xfrm>
          <a:prstGeom prst="rect">
            <a:avLst/>
          </a:prstGeom>
        </p:spPr>
        <p:txBody>
          <a:bodyPr anchor="t" rtlCol="false" tIns="0" lIns="0" bIns="0" rIns="0">
            <a:spAutoFit/>
          </a:bodyPr>
          <a:lstStyle/>
          <a:p>
            <a:pPr algn="ctr" marL="0" indent="0" lvl="0">
              <a:lnSpc>
                <a:spcPts val="2756"/>
              </a:lnSpc>
            </a:pPr>
            <a:r>
              <a:rPr lang="en-US" sz="2600">
                <a:solidFill>
                  <a:srgbClr val="5479F7"/>
                </a:solidFill>
                <a:latin typeface="Montserrat Classic"/>
              </a:rPr>
              <a:t>Ordenação de grandes conjuntos de dados</a:t>
            </a:r>
          </a:p>
        </p:txBody>
      </p:sp>
      <p:grpSp>
        <p:nvGrpSpPr>
          <p:cNvPr name="Group 11" id="11"/>
          <p:cNvGrpSpPr/>
          <p:nvPr/>
        </p:nvGrpSpPr>
        <p:grpSpPr>
          <a:xfrm rot="0">
            <a:off x="10530302" y="3283255"/>
            <a:ext cx="4504965" cy="1287978"/>
            <a:chOff x="0" y="0"/>
            <a:chExt cx="1186493" cy="339220"/>
          </a:xfrm>
        </p:grpSpPr>
        <p:sp>
          <p:nvSpPr>
            <p:cNvPr name="Freeform 12" id="12"/>
            <p:cNvSpPr/>
            <p:nvPr/>
          </p:nvSpPr>
          <p:spPr>
            <a:xfrm flipH="false" flipV="false" rot="0">
              <a:off x="0" y="0"/>
              <a:ext cx="1186493" cy="339220"/>
            </a:xfrm>
            <a:custGeom>
              <a:avLst/>
              <a:gdLst/>
              <a:ahLst/>
              <a:cxnLst/>
              <a:rect r="r" b="b" t="t" l="l"/>
              <a:pathLst>
                <a:path h="339220" w="1186493">
                  <a:moveTo>
                    <a:pt x="58430" y="0"/>
                  </a:moveTo>
                  <a:lnTo>
                    <a:pt x="1128063" y="0"/>
                  </a:lnTo>
                  <a:cubicBezTo>
                    <a:pt x="1143559" y="0"/>
                    <a:pt x="1158421" y="6156"/>
                    <a:pt x="1169379" y="17114"/>
                  </a:cubicBezTo>
                  <a:cubicBezTo>
                    <a:pt x="1180337" y="28072"/>
                    <a:pt x="1186493" y="42933"/>
                    <a:pt x="1186493" y="58430"/>
                  </a:cubicBezTo>
                  <a:lnTo>
                    <a:pt x="1186493" y="280790"/>
                  </a:lnTo>
                  <a:cubicBezTo>
                    <a:pt x="1186493" y="296287"/>
                    <a:pt x="1180337" y="311149"/>
                    <a:pt x="1169379" y="322107"/>
                  </a:cubicBezTo>
                  <a:cubicBezTo>
                    <a:pt x="1158421" y="333064"/>
                    <a:pt x="1143559" y="339220"/>
                    <a:pt x="1128063" y="339220"/>
                  </a:cubicBezTo>
                  <a:lnTo>
                    <a:pt x="58430" y="339220"/>
                  </a:lnTo>
                  <a:cubicBezTo>
                    <a:pt x="42933" y="339220"/>
                    <a:pt x="28072" y="333064"/>
                    <a:pt x="17114" y="322107"/>
                  </a:cubicBezTo>
                  <a:cubicBezTo>
                    <a:pt x="6156" y="311149"/>
                    <a:pt x="0" y="296287"/>
                    <a:pt x="0" y="280790"/>
                  </a:cubicBezTo>
                  <a:lnTo>
                    <a:pt x="0" y="58430"/>
                  </a:lnTo>
                  <a:cubicBezTo>
                    <a:pt x="0" y="42933"/>
                    <a:pt x="6156" y="28072"/>
                    <a:pt x="17114" y="17114"/>
                  </a:cubicBezTo>
                  <a:cubicBezTo>
                    <a:pt x="28072" y="6156"/>
                    <a:pt x="42933" y="0"/>
                    <a:pt x="58430" y="0"/>
                  </a:cubicBezTo>
                  <a:close/>
                </a:path>
              </a:pathLst>
            </a:custGeom>
            <a:solidFill>
              <a:srgbClr val="FFFFFF"/>
            </a:solidFill>
            <a:ln w="28575">
              <a:solidFill>
                <a:srgbClr val="5479F7"/>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0530302" y="5209408"/>
            <a:ext cx="4504965" cy="1287978"/>
            <a:chOff x="0" y="0"/>
            <a:chExt cx="1186493" cy="339220"/>
          </a:xfrm>
        </p:grpSpPr>
        <p:sp>
          <p:nvSpPr>
            <p:cNvPr name="Freeform 15" id="15"/>
            <p:cNvSpPr/>
            <p:nvPr/>
          </p:nvSpPr>
          <p:spPr>
            <a:xfrm flipH="false" flipV="false" rot="0">
              <a:off x="0" y="0"/>
              <a:ext cx="1186493" cy="339220"/>
            </a:xfrm>
            <a:custGeom>
              <a:avLst/>
              <a:gdLst/>
              <a:ahLst/>
              <a:cxnLst/>
              <a:rect r="r" b="b" t="t" l="l"/>
              <a:pathLst>
                <a:path h="339220" w="1186493">
                  <a:moveTo>
                    <a:pt x="58430" y="0"/>
                  </a:moveTo>
                  <a:lnTo>
                    <a:pt x="1128063" y="0"/>
                  </a:lnTo>
                  <a:cubicBezTo>
                    <a:pt x="1143559" y="0"/>
                    <a:pt x="1158421" y="6156"/>
                    <a:pt x="1169379" y="17114"/>
                  </a:cubicBezTo>
                  <a:cubicBezTo>
                    <a:pt x="1180337" y="28072"/>
                    <a:pt x="1186493" y="42933"/>
                    <a:pt x="1186493" y="58430"/>
                  </a:cubicBezTo>
                  <a:lnTo>
                    <a:pt x="1186493" y="280790"/>
                  </a:lnTo>
                  <a:cubicBezTo>
                    <a:pt x="1186493" y="296287"/>
                    <a:pt x="1180337" y="311149"/>
                    <a:pt x="1169379" y="322107"/>
                  </a:cubicBezTo>
                  <a:cubicBezTo>
                    <a:pt x="1158421" y="333064"/>
                    <a:pt x="1143559" y="339220"/>
                    <a:pt x="1128063" y="339220"/>
                  </a:cubicBezTo>
                  <a:lnTo>
                    <a:pt x="58430" y="339220"/>
                  </a:lnTo>
                  <a:cubicBezTo>
                    <a:pt x="42933" y="339220"/>
                    <a:pt x="28072" y="333064"/>
                    <a:pt x="17114" y="322107"/>
                  </a:cubicBezTo>
                  <a:cubicBezTo>
                    <a:pt x="6156" y="311149"/>
                    <a:pt x="0" y="296287"/>
                    <a:pt x="0" y="280790"/>
                  </a:cubicBezTo>
                  <a:lnTo>
                    <a:pt x="0" y="58430"/>
                  </a:lnTo>
                  <a:cubicBezTo>
                    <a:pt x="0" y="42933"/>
                    <a:pt x="6156" y="28072"/>
                    <a:pt x="17114" y="17114"/>
                  </a:cubicBezTo>
                  <a:cubicBezTo>
                    <a:pt x="28072" y="6156"/>
                    <a:pt x="42933" y="0"/>
                    <a:pt x="58430" y="0"/>
                  </a:cubicBezTo>
                  <a:close/>
                </a:path>
              </a:pathLst>
            </a:custGeom>
            <a:solidFill>
              <a:srgbClr val="FFFFFF"/>
            </a:solidFill>
            <a:ln w="28575">
              <a:solidFill>
                <a:srgbClr val="5479F7"/>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0530302" y="7137052"/>
            <a:ext cx="4504965" cy="1287978"/>
            <a:chOff x="0" y="0"/>
            <a:chExt cx="1186493" cy="339220"/>
          </a:xfrm>
        </p:grpSpPr>
        <p:sp>
          <p:nvSpPr>
            <p:cNvPr name="Freeform 18" id="18"/>
            <p:cNvSpPr/>
            <p:nvPr/>
          </p:nvSpPr>
          <p:spPr>
            <a:xfrm flipH="false" flipV="false" rot="0">
              <a:off x="0" y="0"/>
              <a:ext cx="1186493" cy="339220"/>
            </a:xfrm>
            <a:custGeom>
              <a:avLst/>
              <a:gdLst/>
              <a:ahLst/>
              <a:cxnLst/>
              <a:rect r="r" b="b" t="t" l="l"/>
              <a:pathLst>
                <a:path h="339220" w="1186493">
                  <a:moveTo>
                    <a:pt x="58430" y="0"/>
                  </a:moveTo>
                  <a:lnTo>
                    <a:pt x="1128063" y="0"/>
                  </a:lnTo>
                  <a:cubicBezTo>
                    <a:pt x="1143559" y="0"/>
                    <a:pt x="1158421" y="6156"/>
                    <a:pt x="1169379" y="17114"/>
                  </a:cubicBezTo>
                  <a:cubicBezTo>
                    <a:pt x="1180337" y="28072"/>
                    <a:pt x="1186493" y="42933"/>
                    <a:pt x="1186493" y="58430"/>
                  </a:cubicBezTo>
                  <a:lnTo>
                    <a:pt x="1186493" y="280790"/>
                  </a:lnTo>
                  <a:cubicBezTo>
                    <a:pt x="1186493" y="296287"/>
                    <a:pt x="1180337" y="311149"/>
                    <a:pt x="1169379" y="322107"/>
                  </a:cubicBezTo>
                  <a:cubicBezTo>
                    <a:pt x="1158421" y="333064"/>
                    <a:pt x="1143559" y="339220"/>
                    <a:pt x="1128063" y="339220"/>
                  </a:cubicBezTo>
                  <a:lnTo>
                    <a:pt x="58430" y="339220"/>
                  </a:lnTo>
                  <a:cubicBezTo>
                    <a:pt x="42933" y="339220"/>
                    <a:pt x="28072" y="333064"/>
                    <a:pt x="17114" y="322107"/>
                  </a:cubicBezTo>
                  <a:cubicBezTo>
                    <a:pt x="6156" y="311149"/>
                    <a:pt x="0" y="296287"/>
                    <a:pt x="0" y="280790"/>
                  </a:cubicBezTo>
                  <a:lnTo>
                    <a:pt x="0" y="58430"/>
                  </a:lnTo>
                  <a:cubicBezTo>
                    <a:pt x="0" y="42933"/>
                    <a:pt x="6156" y="28072"/>
                    <a:pt x="17114" y="17114"/>
                  </a:cubicBezTo>
                  <a:cubicBezTo>
                    <a:pt x="28072" y="6156"/>
                    <a:pt x="42933" y="0"/>
                    <a:pt x="58430" y="0"/>
                  </a:cubicBezTo>
                  <a:close/>
                </a:path>
              </a:pathLst>
            </a:custGeom>
            <a:solidFill>
              <a:srgbClr val="FFFFFF"/>
            </a:solidFill>
            <a:ln w="28575">
              <a:solidFill>
                <a:srgbClr val="5479F7"/>
              </a:solidFill>
            </a:ln>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917826">
            <a:off x="14994429" y="7205894"/>
            <a:ext cx="3866304" cy="3861471"/>
          </a:xfrm>
          <a:custGeom>
            <a:avLst/>
            <a:gdLst/>
            <a:ahLst/>
            <a:cxnLst/>
            <a:rect r="r" b="b" t="t" l="l"/>
            <a:pathLst>
              <a:path h="3861471" w="3866304">
                <a:moveTo>
                  <a:pt x="0" y="0"/>
                </a:moveTo>
                <a:lnTo>
                  <a:pt x="3866304" y="0"/>
                </a:lnTo>
                <a:lnTo>
                  <a:pt x="3866304" y="3861471"/>
                </a:lnTo>
                <a:lnTo>
                  <a:pt x="0" y="38614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0902584" y="3770780"/>
            <a:ext cx="3760401" cy="351028"/>
          </a:xfrm>
          <a:prstGeom prst="rect">
            <a:avLst/>
          </a:prstGeom>
        </p:spPr>
        <p:txBody>
          <a:bodyPr anchor="t" rtlCol="false" tIns="0" lIns="0" bIns="0" rIns="0">
            <a:spAutoFit/>
          </a:bodyPr>
          <a:lstStyle/>
          <a:p>
            <a:pPr algn="ctr" marL="0" indent="0" lvl="0">
              <a:lnSpc>
                <a:spcPts val="2756"/>
              </a:lnSpc>
            </a:pPr>
            <a:r>
              <a:rPr lang="en-US" sz="2600">
                <a:solidFill>
                  <a:srgbClr val="5479F7"/>
                </a:solidFill>
                <a:latin typeface="Montserrat Classic"/>
              </a:rPr>
              <a:t>Fusão de Arquivos</a:t>
            </a:r>
          </a:p>
        </p:txBody>
      </p:sp>
      <p:sp>
        <p:nvSpPr>
          <p:cNvPr name="TextBox 22" id="22"/>
          <p:cNvSpPr txBox="true"/>
          <p:nvPr/>
        </p:nvSpPr>
        <p:spPr>
          <a:xfrm rot="0">
            <a:off x="10902584" y="5695183"/>
            <a:ext cx="3760401" cy="351028"/>
          </a:xfrm>
          <a:prstGeom prst="rect">
            <a:avLst/>
          </a:prstGeom>
        </p:spPr>
        <p:txBody>
          <a:bodyPr anchor="t" rtlCol="false" tIns="0" lIns="0" bIns="0" rIns="0">
            <a:spAutoFit/>
          </a:bodyPr>
          <a:lstStyle/>
          <a:p>
            <a:pPr algn="ctr" marL="0" indent="0" lvl="0">
              <a:lnSpc>
                <a:spcPts val="2756"/>
              </a:lnSpc>
            </a:pPr>
            <a:r>
              <a:rPr lang="en-US" sz="2600">
                <a:solidFill>
                  <a:srgbClr val="5479F7"/>
                </a:solidFill>
                <a:latin typeface="Montserrat Classic"/>
              </a:rPr>
              <a:t>Ordenação Estável</a:t>
            </a:r>
          </a:p>
        </p:txBody>
      </p:sp>
      <p:sp>
        <p:nvSpPr>
          <p:cNvPr name="TextBox 23" id="23"/>
          <p:cNvSpPr txBox="true"/>
          <p:nvPr/>
        </p:nvSpPr>
        <p:spPr>
          <a:xfrm rot="0">
            <a:off x="10902584" y="7453127"/>
            <a:ext cx="3760401" cy="693928"/>
          </a:xfrm>
          <a:prstGeom prst="rect">
            <a:avLst/>
          </a:prstGeom>
        </p:spPr>
        <p:txBody>
          <a:bodyPr anchor="t" rtlCol="false" tIns="0" lIns="0" bIns="0" rIns="0">
            <a:spAutoFit/>
          </a:bodyPr>
          <a:lstStyle/>
          <a:p>
            <a:pPr algn="ctr" marL="0" indent="0" lvl="0">
              <a:lnSpc>
                <a:spcPts val="2756"/>
              </a:lnSpc>
            </a:pPr>
            <a:r>
              <a:rPr lang="en-US" sz="2600">
                <a:solidFill>
                  <a:srgbClr val="5479F7"/>
                </a:solidFill>
                <a:latin typeface="Montserrat Classic"/>
              </a:rPr>
              <a:t>Estruturas de dados complexas</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658369" y="-724206"/>
            <a:ext cx="39464340" cy="22708178"/>
            <a:chOff x="0" y="0"/>
            <a:chExt cx="1663700" cy="957310"/>
          </a:xfrm>
        </p:grpSpPr>
        <p:sp>
          <p:nvSpPr>
            <p:cNvPr name="Freeform 3" id="3"/>
            <p:cNvSpPr/>
            <p:nvPr/>
          </p:nvSpPr>
          <p:spPr>
            <a:xfrm flipH="false" flipV="false" rot="0">
              <a:off x="0" y="0"/>
              <a:ext cx="1663700" cy="957310"/>
            </a:xfrm>
            <a:custGeom>
              <a:avLst/>
              <a:gdLst/>
              <a:ahLst/>
              <a:cxnLst/>
              <a:rect r="r" b="b" t="t" l="l"/>
              <a:pathLst>
                <a:path h="957310" w="1663700">
                  <a:moveTo>
                    <a:pt x="831850" y="0"/>
                  </a:moveTo>
                  <a:lnTo>
                    <a:pt x="1663700" y="478655"/>
                  </a:lnTo>
                  <a:lnTo>
                    <a:pt x="831850" y="957310"/>
                  </a:lnTo>
                  <a:lnTo>
                    <a:pt x="0" y="478655"/>
                  </a:lnTo>
                  <a:lnTo>
                    <a:pt x="831850" y="0"/>
                  </a:lnTo>
                  <a:close/>
                </a:path>
              </a:pathLst>
            </a:custGeom>
            <a:solidFill>
              <a:srgbClr val="99B9FF"/>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804704" y="3101999"/>
            <a:ext cx="3451574" cy="6156301"/>
            <a:chOff x="0" y="0"/>
            <a:chExt cx="909057" cy="1621413"/>
          </a:xfrm>
        </p:grpSpPr>
        <p:sp>
          <p:nvSpPr>
            <p:cNvPr name="Freeform 6" id="6"/>
            <p:cNvSpPr/>
            <p:nvPr/>
          </p:nvSpPr>
          <p:spPr>
            <a:xfrm flipH="false" flipV="false" rot="0">
              <a:off x="0" y="0"/>
              <a:ext cx="909057" cy="1621413"/>
            </a:xfrm>
            <a:custGeom>
              <a:avLst/>
              <a:gdLst/>
              <a:ahLst/>
              <a:cxnLst/>
              <a:rect r="r" b="b" t="t" l="l"/>
              <a:pathLst>
                <a:path h="1621413" w="909057">
                  <a:moveTo>
                    <a:pt x="76262" y="0"/>
                  </a:moveTo>
                  <a:lnTo>
                    <a:pt x="832794" y="0"/>
                  </a:lnTo>
                  <a:cubicBezTo>
                    <a:pt x="874913" y="0"/>
                    <a:pt x="909057" y="34144"/>
                    <a:pt x="909057" y="76262"/>
                  </a:cubicBezTo>
                  <a:lnTo>
                    <a:pt x="909057" y="1545150"/>
                  </a:lnTo>
                  <a:cubicBezTo>
                    <a:pt x="909057" y="1565376"/>
                    <a:pt x="901022" y="1584774"/>
                    <a:pt x="886720" y="1599076"/>
                  </a:cubicBezTo>
                  <a:cubicBezTo>
                    <a:pt x="872418" y="1613378"/>
                    <a:pt x="853020" y="1621413"/>
                    <a:pt x="832794" y="1621413"/>
                  </a:cubicBezTo>
                  <a:lnTo>
                    <a:pt x="76262" y="1621413"/>
                  </a:lnTo>
                  <a:cubicBezTo>
                    <a:pt x="34144" y="1621413"/>
                    <a:pt x="0" y="1587269"/>
                    <a:pt x="0" y="1545150"/>
                  </a:cubicBezTo>
                  <a:lnTo>
                    <a:pt x="0" y="76262"/>
                  </a:lnTo>
                  <a:cubicBezTo>
                    <a:pt x="0" y="34144"/>
                    <a:pt x="34144" y="0"/>
                    <a:pt x="76262" y="0"/>
                  </a:cubicBezTo>
                  <a:close/>
                </a:path>
              </a:pathLst>
            </a:custGeom>
            <a:solidFill>
              <a:srgbClr val="FFFFFF"/>
            </a:solidFill>
            <a:ln w="285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3202879" y="3101999"/>
            <a:ext cx="3451574" cy="6156301"/>
            <a:chOff x="0" y="0"/>
            <a:chExt cx="909057" cy="1621413"/>
          </a:xfrm>
        </p:grpSpPr>
        <p:sp>
          <p:nvSpPr>
            <p:cNvPr name="Freeform 9" id="9"/>
            <p:cNvSpPr/>
            <p:nvPr/>
          </p:nvSpPr>
          <p:spPr>
            <a:xfrm flipH="false" flipV="false" rot="0">
              <a:off x="0" y="0"/>
              <a:ext cx="909057" cy="1621413"/>
            </a:xfrm>
            <a:custGeom>
              <a:avLst/>
              <a:gdLst/>
              <a:ahLst/>
              <a:cxnLst/>
              <a:rect r="r" b="b" t="t" l="l"/>
              <a:pathLst>
                <a:path h="1621413" w="909057">
                  <a:moveTo>
                    <a:pt x="76262" y="0"/>
                  </a:moveTo>
                  <a:lnTo>
                    <a:pt x="832794" y="0"/>
                  </a:lnTo>
                  <a:cubicBezTo>
                    <a:pt x="874913" y="0"/>
                    <a:pt x="909057" y="34144"/>
                    <a:pt x="909057" y="76262"/>
                  </a:cubicBezTo>
                  <a:lnTo>
                    <a:pt x="909057" y="1545150"/>
                  </a:lnTo>
                  <a:cubicBezTo>
                    <a:pt x="909057" y="1565376"/>
                    <a:pt x="901022" y="1584774"/>
                    <a:pt x="886720" y="1599076"/>
                  </a:cubicBezTo>
                  <a:cubicBezTo>
                    <a:pt x="872418" y="1613378"/>
                    <a:pt x="853020" y="1621413"/>
                    <a:pt x="832794" y="1621413"/>
                  </a:cubicBezTo>
                  <a:lnTo>
                    <a:pt x="76262" y="1621413"/>
                  </a:lnTo>
                  <a:cubicBezTo>
                    <a:pt x="34144" y="1621413"/>
                    <a:pt x="0" y="1587269"/>
                    <a:pt x="0" y="1545150"/>
                  </a:cubicBezTo>
                  <a:lnTo>
                    <a:pt x="0" y="76262"/>
                  </a:lnTo>
                  <a:cubicBezTo>
                    <a:pt x="0" y="34144"/>
                    <a:pt x="34144" y="0"/>
                    <a:pt x="76262" y="0"/>
                  </a:cubicBezTo>
                  <a:close/>
                </a:path>
              </a:pathLst>
            </a:custGeom>
            <a:solidFill>
              <a:srgbClr val="FFFFFF"/>
            </a:solidFill>
            <a:ln w="28575">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2610209" y="3101999"/>
            <a:ext cx="3451574" cy="6156301"/>
            <a:chOff x="0" y="0"/>
            <a:chExt cx="909057" cy="1621413"/>
          </a:xfrm>
        </p:grpSpPr>
        <p:sp>
          <p:nvSpPr>
            <p:cNvPr name="Freeform 12" id="12"/>
            <p:cNvSpPr/>
            <p:nvPr/>
          </p:nvSpPr>
          <p:spPr>
            <a:xfrm flipH="false" flipV="false" rot="0">
              <a:off x="0" y="0"/>
              <a:ext cx="909057" cy="1621413"/>
            </a:xfrm>
            <a:custGeom>
              <a:avLst/>
              <a:gdLst/>
              <a:ahLst/>
              <a:cxnLst/>
              <a:rect r="r" b="b" t="t" l="l"/>
              <a:pathLst>
                <a:path h="1621413" w="909057">
                  <a:moveTo>
                    <a:pt x="76262" y="0"/>
                  </a:moveTo>
                  <a:lnTo>
                    <a:pt x="832794" y="0"/>
                  </a:lnTo>
                  <a:cubicBezTo>
                    <a:pt x="874913" y="0"/>
                    <a:pt x="909057" y="34144"/>
                    <a:pt x="909057" y="76262"/>
                  </a:cubicBezTo>
                  <a:lnTo>
                    <a:pt x="909057" y="1545150"/>
                  </a:lnTo>
                  <a:cubicBezTo>
                    <a:pt x="909057" y="1565376"/>
                    <a:pt x="901022" y="1584774"/>
                    <a:pt x="886720" y="1599076"/>
                  </a:cubicBezTo>
                  <a:cubicBezTo>
                    <a:pt x="872418" y="1613378"/>
                    <a:pt x="853020" y="1621413"/>
                    <a:pt x="832794" y="1621413"/>
                  </a:cubicBezTo>
                  <a:lnTo>
                    <a:pt x="76262" y="1621413"/>
                  </a:lnTo>
                  <a:cubicBezTo>
                    <a:pt x="34144" y="1621413"/>
                    <a:pt x="0" y="1587269"/>
                    <a:pt x="0" y="1545150"/>
                  </a:cubicBezTo>
                  <a:lnTo>
                    <a:pt x="0" y="76262"/>
                  </a:lnTo>
                  <a:cubicBezTo>
                    <a:pt x="0" y="34144"/>
                    <a:pt x="34144" y="0"/>
                    <a:pt x="76262" y="0"/>
                  </a:cubicBezTo>
                  <a:close/>
                </a:path>
              </a:pathLst>
            </a:custGeom>
            <a:solidFill>
              <a:srgbClr val="FFFFFF"/>
            </a:solidFill>
            <a:ln w="28575">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8006634" y="3617886"/>
            <a:ext cx="3044404"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Paralelização</a:t>
            </a:r>
          </a:p>
        </p:txBody>
      </p:sp>
      <p:sp>
        <p:nvSpPr>
          <p:cNvPr name="TextBox 15" id="15"/>
          <p:cNvSpPr txBox="true"/>
          <p:nvPr/>
        </p:nvSpPr>
        <p:spPr>
          <a:xfrm rot="0">
            <a:off x="13599850" y="3160686"/>
            <a:ext cx="2657633" cy="13646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Algoritmo Externo de Classificação</a:t>
            </a:r>
          </a:p>
        </p:txBody>
      </p:sp>
      <p:sp>
        <p:nvSpPr>
          <p:cNvPr name="TextBox 16" id="16"/>
          <p:cNvSpPr txBox="true"/>
          <p:nvPr/>
        </p:nvSpPr>
        <p:spPr>
          <a:xfrm rot="0">
            <a:off x="5042631" y="1133475"/>
            <a:ext cx="8975721" cy="168584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Ordenação de grandes conjuntos de dados</a:t>
            </a:r>
          </a:p>
        </p:txBody>
      </p:sp>
      <p:sp>
        <p:nvSpPr>
          <p:cNvPr name="TextBox 17" id="17"/>
          <p:cNvSpPr txBox="true"/>
          <p:nvPr/>
        </p:nvSpPr>
        <p:spPr>
          <a:xfrm rot="0">
            <a:off x="2817390" y="3389286"/>
            <a:ext cx="3044213"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Ordenação externa</a:t>
            </a:r>
          </a:p>
        </p:txBody>
      </p:sp>
      <p:sp>
        <p:nvSpPr>
          <p:cNvPr name="TextBox 18" id="18"/>
          <p:cNvSpPr txBox="true"/>
          <p:nvPr/>
        </p:nvSpPr>
        <p:spPr>
          <a:xfrm rot="0">
            <a:off x="2817390" y="4868201"/>
            <a:ext cx="3047714" cy="356548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Não podem ser acomodados na memória principal</a:t>
            </a:r>
          </a:p>
          <a:p>
            <a:pPr marL="432498" indent="-216249" lvl="1">
              <a:lnSpc>
                <a:spcPts val="2604"/>
              </a:lnSpc>
              <a:buFont typeface="Arial"/>
              <a:buChar char="•"/>
            </a:pPr>
            <a:r>
              <a:rPr lang="en-US" sz="2003">
                <a:solidFill>
                  <a:srgbClr val="000000"/>
                </a:solidFill>
                <a:latin typeface="Montserrat Classic"/>
              </a:rPr>
              <a:t>Lê parte de um dispositivo de armazenamento secundário</a:t>
            </a:r>
          </a:p>
          <a:p>
            <a:pPr marL="432498" indent="-216249" lvl="1">
              <a:lnSpc>
                <a:spcPts val="2604"/>
              </a:lnSpc>
              <a:buFont typeface="Arial"/>
              <a:buChar char="•"/>
            </a:pPr>
            <a:r>
              <a:rPr lang="en-US" sz="2003">
                <a:solidFill>
                  <a:srgbClr val="000000"/>
                </a:solidFill>
                <a:latin typeface="Montserrat Classic"/>
              </a:rPr>
              <a:t>Ordena partes na memória principal</a:t>
            </a:r>
          </a:p>
          <a:p>
            <a:pPr marL="432498" indent="-216249" lvl="1">
              <a:lnSpc>
                <a:spcPts val="2604"/>
              </a:lnSpc>
              <a:spcBef>
                <a:spcPct val="0"/>
              </a:spcBef>
              <a:buFont typeface="Arial"/>
              <a:buChar char="•"/>
            </a:pPr>
            <a:r>
              <a:rPr lang="en-US" sz="2003">
                <a:solidFill>
                  <a:srgbClr val="000000"/>
                </a:solidFill>
                <a:latin typeface="Montserrat Classic"/>
              </a:rPr>
              <a:t>Funde em um único conjunto de dados</a:t>
            </a:r>
          </a:p>
        </p:txBody>
      </p:sp>
      <p:sp>
        <p:nvSpPr>
          <p:cNvPr name="TextBox 19" id="19"/>
          <p:cNvSpPr txBox="true"/>
          <p:nvPr/>
        </p:nvSpPr>
        <p:spPr>
          <a:xfrm rot="0">
            <a:off x="8003324" y="4868201"/>
            <a:ext cx="3047714" cy="3387643"/>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Acelera o processo</a:t>
            </a:r>
          </a:p>
          <a:p>
            <a:pPr marL="432498" indent="-216249" lvl="1">
              <a:lnSpc>
                <a:spcPts val="2604"/>
              </a:lnSpc>
              <a:buFont typeface="Arial"/>
              <a:buChar char="•"/>
            </a:pPr>
            <a:r>
              <a:rPr lang="en-US" sz="2003">
                <a:solidFill>
                  <a:srgbClr val="000000"/>
                </a:solidFill>
                <a:latin typeface="Montserrat Classic"/>
              </a:rPr>
              <a:t>Trabalho em paralelo</a:t>
            </a:r>
          </a:p>
          <a:p>
            <a:pPr marL="432498" indent="-216249" lvl="1">
              <a:lnSpc>
                <a:spcPts val="2604"/>
              </a:lnSpc>
              <a:buFont typeface="Arial"/>
              <a:buChar char="•"/>
            </a:pPr>
            <a:r>
              <a:rPr lang="en-US" sz="2003">
                <a:solidFill>
                  <a:srgbClr val="000000"/>
                </a:solidFill>
                <a:latin typeface="Montserrat Classic"/>
              </a:rPr>
              <a:t>Divide os dados em partes menores</a:t>
            </a:r>
          </a:p>
          <a:p>
            <a:pPr marL="432498" indent="-216249" lvl="1">
              <a:lnSpc>
                <a:spcPts val="2604"/>
              </a:lnSpc>
              <a:buFont typeface="Arial"/>
              <a:buChar char="•"/>
            </a:pPr>
            <a:r>
              <a:rPr lang="en-US" sz="2003">
                <a:solidFill>
                  <a:srgbClr val="000000"/>
                </a:solidFill>
                <a:latin typeface="Montserrat Classic"/>
              </a:rPr>
              <a:t>Processadores e Threads</a:t>
            </a:r>
          </a:p>
          <a:p>
            <a:pPr marL="432498" indent="-216249" lvl="1">
              <a:lnSpc>
                <a:spcPts val="3004"/>
              </a:lnSpc>
              <a:buFont typeface="Arial"/>
              <a:buChar char="•"/>
            </a:pPr>
            <a:r>
              <a:rPr lang="en-US" sz="2003">
                <a:solidFill>
                  <a:srgbClr val="000000"/>
                </a:solidFill>
                <a:latin typeface="Montserrat Classic"/>
              </a:rPr>
              <a:t>Sistemas Computacionais Modernos</a:t>
            </a:r>
          </a:p>
        </p:txBody>
      </p:sp>
      <p:sp>
        <p:nvSpPr>
          <p:cNvPr name="TextBox 20" id="20"/>
          <p:cNvSpPr txBox="true"/>
          <p:nvPr/>
        </p:nvSpPr>
        <p:spPr>
          <a:xfrm rot="0">
            <a:off x="13408928" y="4866664"/>
            <a:ext cx="3047714" cy="259393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External Sort</a:t>
            </a:r>
          </a:p>
          <a:p>
            <a:pPr marL="432498" indent="-216249" lvl="1">
              <a:lnSpc>
                <a:spcPts val="2604"/>
              </a:lnSpc>
              <a:buFont typeface="Arial"/>
              <a:buChar char="•"/>
            </a:pPr>
            <a:r>
              <a:rPr lang="en-US" sz="2003">
                <a:solidFill>
                  <a:srgbClr val="000000"/>
                </a:solidFill>
                <a:latin typeface="Montserrat Classic"/>
              </a:rPr>
              <a:t>Divide conjunto em partes menores, ordena e mescla usando Merge</a:t>
            </a:r>
          </a:p>
          <a:p>
            <a:pPr marL="432498" indent="-216249" lvl="1">
              <a:lnSpc>
                <a:spcPts val="2604"/>
              </a:lnSpc>
              <a:spcBef>
                <a:spcPct val="0"/>
              </a:spcBef>
              <a:buFont typeface="Arial"/>
              <a:buChar char="•"/>
            </a:pPr>
            <a:r>
              <a:rPr lang="en-US" sz="2003">
                <a:solidFill>
                  <a:srgbClr val="000000"/>
                </a:solidFill>
                <a:latin typeface="Montserrat Classic"/>
              </a:rPr>
              <a:t>Merge garante classificação eficiente e confiável</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658369" y="-724206"/>
            <a:ext cx="39464340" cy="22708178"/>
            <a:chOff x="0" y="0"/>
            <a:chExt cx="1663700" cy="957310"/>
          </a:xfrm>
        </p:grpSpPr>
        <p:sp>
          <p:nvSpPr>
            <p:cNvPr name="Freeform 3" id="3"/>
            <p:cNvSpPr/>
            <p:nvPr/>
          </p:nvSpPr>
          <p:spPr>
            <a:xfrm flipH="false" flipV="false" rot="0">
              <a:off x="0" y="0"/>
              <a:ext cx="1663700" cy="957310"/>
            </a:xfrm>
            <a:custGeom>
              <a:avLst/>
              <a:gdLst/>
              <a:ahLst/>
              <a:cxnLst/>
              <a:rect r="r" b="b" t="t" l="l"/>
              <a:pathLst>
                <a:path h="957310" w="1663700">
                  <a:moveTo>
                    <a:pt x="831850" y="0"/>
                  </a:moveTo>
                  <a:lnTo>
                    <a:pt x="1663700" y="478655"/>
                  </a:lnTo>
                  <a:lnTo>
                    <a:pt x="831850" y="957310"/>
                  </a:lnTo>
                  <a:lnTo>
                    <a:pt x="0" y="478655"/>
                  </a:lnTo>
                  <a:lnTo>
                    <a:pt x="831850" y="0"/>
                  </a:lnTo>
                  <a:close/>
                </a:path>
              </a:pathLst>
            </a:custGeom>
            <a:solidFill>
              <a:srgbClr val="CADDFF"/>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01536" y="3101999"/>
            <a:ext cx="3451574" cy="6289252"/>
            <a:chOff x="0" y="0"/>
            <a:chExt cx="909057" cy="1656429"/>
          </a:xfrm>
        </p:grpSpPr>
        <p:sp>
          <p:nvSpPr>
            <p:cNvPr name="Freeform 6" id="6"/>
            <p:cNvSpPr/>
            <p:nvPr/>
          </p:nvSpPr>
          <p:spPr>
            <a:xfrm flipH="false" flipV="false" rot="0">
              <a:off x="0" y="0"/>
              <a:ext cx="909057" cy="1656429"/>
            </a:xfrm>
            <a:custGeom>
              <a:avLst/>
              <a:gdLst/>
              <a:ahLst/>
              <a:cxnLst/>
              <a:rect r="r" b="b" t="t" l="l"/>
              <a:pathLst>
                <a:path h="1656429" w="909057">
                  <a:moveTo>
                    <a:pt x="76262" y="0"/>
                  </a:moveTo>
                  <a:lnTo>
                    <a:pt x="832794" y="0"/>
                  </a:lnTo>
                  <a:cubicBezTo>
                    <a:pt x="874913" y="0"/>
                    <a:pt x="909057" y="34144"/>
                    <a:pt x="909057" y="76262"/>
                  </a:cubicBezTo>
                  <a:lnTo>
                    <a:pt x="909057" y="1580166"/>
                  </a:lnTo>
                  <a:cubicBezTo>
                    <a:pt x="909057" y="1600392"/>
                    <a:pt x="901022" y="1619790"/>
                    <a:pt x="886720" y="1634092"/>
                  </a:cubicBezTo>
                  <a:cubicBezTo>
                    <a:pt x="872418" y="1648394"/>
                    <a:pt x="853020" y="1656429"/>
                    <a:pt x="832794" y="1656429"/>
                  </a:cubicBezTo>
                  <a:lnTo>
                    <a:pt x="76262" y="1656429"/>
                  </a:lnTo>
                  <a:cubicBezTo>
                    <a:pt x="34144" y="1656429"/>
                    <a:pt x="0" y="1622285"/>
                    <a:pt x="0" y="1580166"/>
                  </a:cubicBezTo>
                  <a:lnTo>
                    <a:pt x="0" y="76262"/>
                  </a:lnTo>
                  <a:cubicBezTo>
                    <a:pt x="0" y="34144"/>
                    <a:pt x="34144" y="0"/>
                    <a:pt x="76262" y="0"/>
                  </a:cubicBezTo>
                  <a:close/>
                </a:path>
              </a:pathLst>
            </a:custGeom>
            <a:solidFill>
              <a:srgbClr val="FFFFFF"/>
            </a:solidFill>
            <a:ln w="285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9335765" y="3101999"/>
            <a:ext cx="3451574" cy="6289252"/>
            <a:chOff x="0" y="0"/>
            <a:chExt cx="909057" cy="1656429"/>
          </a:xfrm>
        </p:grpSpPr>
        <p:sp>
          <p:nvSpPr>
            <p:cNvPr name="Freeform 9" id="9"/>
            <p:cNvSpPr/>
            <p:nvPr/>
          </p:nvSpPr>
          <p:spPr>
            <a:xfrm flipH="false" flipV="false" rot="0">
              <a:off x="0" y="0"/>
              <a:ext cx="909057" cy="1656429"/>
            </a:xfrm>
            <a:custGeom>
              <a:avLst/>
              <a:gdLst/>
              <a:ahLst/>
              <a:cxnLst/>
              <a:rect r="r" b="b" t="t" l="l"/>
              <a:pathLst>
                <a:path h="1656429" w="909057">
                  <a:moveTo>
                    <a:pt x="76262" y="0"/>
                  </a:moveTo>
                  <a:lnTo>
                    <a:pt x="832794" y="0"/>
                  </a:lnTo>
                  <a:cubicBezTo>
                    <a:pt x="874913" y="0"/>
                    <a:pt x="909057" y="34144"/>
                    <a:pt x="909057" y="76262"/>
                  </a:cubicBezTo>
                  <a:lnTo>
                    <a:pt x="909057" y="1580166"/>
                  </a:lnTo>
                  <a:cubicBezTo>
                    <a:pt x="909057" y="1600392"/>
                    <a:pt x="901022" y="1619790"/>
                    <a:pt x="886720" y="1634092"/>
                  </a:cubicBezTo>
                  <a:cubicBezTo>
                    <a:pt x="872418" y="1648394"/>
                    <a:pt x="853020" y="1656429"/>
                    <a:pt x="832794" y="1656429"/>
                  </a:cubicBezTo>
                  <a:lnTo>
                    <a:pt x="76262" y="1656429"/>
                  </a:lnTo>
                  <a:cubicBezTo>
                    <a:pt x="34144" y="1656429"/>
                    <a:pt x="0" y="1622285"/>
                    <a:pt x="0" y="1580166"/>
                  </a:cubicBezTo>
                  <a:lnTo>
                    <a:pt x="0" y="76262"/>
                  </a:lnTo>
                  <a:cubicBezTo>
                    <a:pt x="0" y="34144"/>
                    <a:pt x="34144" y="0"/>
                    <a:pt x="76262" y="0"/>
                  </a:cubicBezTo>
                  <a:close/>
                </a:path>
              </a:pathLst>
            </a:custGeom>
            <a:solidFill>
              <a:srgbClr val="FFFFFF"/>
            </a:solidFill>
            <a:ln w="28575">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3202879" y="3101999"/>
            <a:ext cx="3451574" cy="6289252"/>
            <a:chOff x="0" y="0"/>
            <a:chExt cx="909057" cy="1656429"/>
          </a:xfrm>
        </p:grpSpPr>
        <p:sp>
          <p:nvSpPr>
            <p:cNvPr name="Freeform 12" id="12"/>
            <p:cNvSpPr/>
            <p:nvPr/>
          </p:nvSpPr>
          <p:spPr>
            <a:xfrm flipH="false" flipV="false" rot="0">
              <a:off x="0" y="0"/>
              <a:ext cx="909057" cy="1656429"/>
            </a:xfrm>
            <a:custGeom>
              <a:avLst/>
              <a:gdLst/>
              <a:ahLst/>
              <a:cxnLst/>
              <a:rect r="r" b="b" t="t" l="l"/>
              <a:pathLst>
                <a:path h="1656429" w="909057">
                  <a:moveTo>
                    <a:pt x="76262" y="0"/>
                  </a:moveTo>
                  <a:lnTo>
                    <a:pt x="832794" y="0"/>
                  </a:lnTo>
                  <a:cubicBezTo>
                    <a:pt x="874913" y="0"/>
                    <a:pt x="909057" y="34144"/>
                    <a:pt x="909057" y="76262"/>
                  </a:cubicBezTo>
                  <a:lnTo>
                    <a:pt x="909057" y="1580166"/>
                  </a:lnTo>
                  <a:cubicBezTo>
                    <a:pt x="909057" y="1600392"/>
                    <a:pt x="901022" y="1619790"/>
                    <a:pt x="886720" y="1634092"/>
                  </a:cubicBezTo>
                  <a:cubicBezTo>
                    <a:pt x="872418" y="1648394"/>
                    <a:pt x="853020" y="1656429"/>
                    <a:pt x="832794" y="1656429"/>
                  </a:cubicBezTo>
                  <a:lnTo>
                    <a:pt x="76262" y="1656429"/>
                  </a:lnTo>
                  <a:cubicBezTo>
                    <a:pt x="34144" y="1656429"/>
                    <a:pt x="0" y="1622285"/>
                    <a:pt x="0" y="1580166"/>
                  </a:cubicBezTo>
                  <a:lnTo>
                    <a:pt x="0" y="76262"/>
                  </a:lnTo>
                  <a:cubicBezTo>
                    <a:pt x="0" y="34144"/>
                    <a:pt x="34144" y="0"/>
                    <a:pt x="76262" y="0"/>
                  </a:cubicBezTo>
                  <a:close/>
                </a:path>
              </a:pathLst>
            </a:custGeom>
            <a:solidFill>
              <a:srgbClr val="FFFFFF"/>
            </a:solidFill>
            <a:ln w="28575">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5468650" y="3101999"/>
            <a:ext cx="3451574" cy="6289252"/>
            <a:chOff x="0" y="0"/>
            <a:chExt cx="909057" cy="1656429"/>
          </a:xfrm>
        </p:grpSpPr>
        <p:sp>
          <p:nvSpPr>
            <p:cNvPr name="Freeform 15" id="15"/>
            <p:cNvSpPr/>
            <p:nvPr/>
          </p:nvSpPr>
          <p:spPr>
            <a:xfrm flipH="false" flipV="false" rot="0">
              <a:off x="0" y="0"/>
              <a:ext cx="909057" cy="1656429"/>
            </a:xfrm>
            <a:custGeom>
              <a:avLst/>
              <a:gdLst/>
              <a:ahLst/>
              <a:cxnLst/>
              <a:rect r="r" b="b" t="t" l="l"/>
              <a:pathLst>
                <a:path h="1656429" w="909057">
                  <a:moveTo>
                    <a:pt x="76262" y="0"/>
                  </a:moveTo>
                  <a:lnTo>
                    <a:pt x="832794" y="0"/>
                  </a:lnTo>
                  <a:cubicBezTo>
                    <a:pt x="874913" y="0"/>
                    <a:pt x="909057" y="34144"/>
                    <a:pt x="909057" y="76262"/>
                  </a:cubicBezTo>
                  <a:lnTo>
                    <a:pt x="909057" y="1580166"/>
                  </a:lnTo>
                  <a:cubicBezTo>
                    <a:pt x="909057" y="1600392"/>
                    <a:pt x="901022" y="1619790"/>
                    <a:pt x="886720" y="1634092"/>
                  </a:cubicBezTo>
                  <a:cubicBezTo>
                    <a:pt x="872418" y="1648394"/>
                    <a:pt x="853020" y="1656429"/>
                    <a:pt x="832794" y="1656429"/>
                  </a:cubicBezTo>
                  <a:lnTo>
                    <a:pt x="76262" y="1656429"/>
                  </a:lnTo>
                  <a:cubicBezTo>
                    <a:pt x="34144" y="1656429"/>
                    <a:pt x="0" y="1622285"/>
                    <a:pt x="0" y="1580166"/>
                  </a:cubicBezTo>
                  <a:lnTo>
                    <a:pt x="0" y="76262"/>
                  </a:lnTo>
                  <a:cubicBezTo>
                    <a:pt x="0" y="34144"/>
                    <a:pt x="34144" y="0"/>
                    <a:pt x="76262" y="0"/>
                  </a:cubicBezTo>
                  <a:close/>
                </a:path>
              </a:pathLst>
            </a:custGeom>
            <a:solidFill>
              <a:srgbClr val="FFFFFF"/>
            </a:solidFill>
            <a:ln w="28575">
              <a:solidFill>
                <a:srgbClr val="000000"/>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1653366" y="3302024"/>
            <a:ext cx="3196160" cy="13646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Montserrat Classic Bold"/>
              </a:rPr>
              <a:t>Fusão de Arquivos Ordenados</a:t>
            </a:r>
          </a:p>
        </p:txBody>
      </p:sp>
      <p:sp>
        <p:nvSpPr>
          <p:cNvPr name="TextBox 18" id="18"/>
          <p:cNvSpPr txBox="true"/>
          <p:nvPr/>
        </p:nvSpPr>
        <p:spPr>
          <a:xfrm rot="0">
            <a:off x="9539350" y="3302024"/>
            <a:ext cx="3044404"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Fusão em Tempo Real</a:t>
            </a:r>
          </a:p>
        </p:txBody>
      </p:sp>
      <p:sp>
        <p:nvSpPr>
          <p:cNvPr name="TextBox 19" id="19"/>
          <p:cNvSpPr txBox="true"/>
          <p:nvPr/>
        </p:nvSpPr>
        <p:spPr>
          <a:xfrm rot="0">
            <a:off x="13599850" y="3311549"/>
            <a:ext cx="2657633" cy="1700530"/>
          </a:xfrm>
          <a:prstGeom prst="rect">
            <a:avLst/>
          </a:prstGeom>
        </p:spPr>
        <p:txBody>
          <a:bodyPr anchor="t" rtlCol="false" tIns="0" lIns="0" bIns="0" rIns="0">
            <a:spAutoFit/>
          </a:bodyPr>
          <a:lstStyle/>
          <a:p>
            <a:pPr algn="ctr" marL="0" indent="0" lvl="0">
              <a:lnSpc>
                <a:spcPts val="3380"/>
              </a:lnSpc>
              <a:spcBef>
                <a:spcPct val="0"/>
              </a:spcBef>
            </a:pPr>
            <a:r>
              <a:rPr lang="en-US" sz="2600">
                <a:solidFill>
                  <a:srgbClr val="000000"/>
                </a:solidFill>
                <a:latin typeface="Montserrat Classic Bold"/>
              </a:rPr>
              <a:t>Fusão de Estrutura de Dados Complexas</a:t>
            </a:r>
          </a:p>
        </p:txBody>
      </p:sp>
      <p:sp>
        <p:nvSpPr>
          <p:cNvPr name="TextBox 20" id="20"/>
          <p:cNvSpPr txBox="true"/>
          <p:nvPr/>
        </p:nvSpPr>
        <p:spPr>
          <a:xfrm rot="0">
            <a:off x="4656140" y="1416150"/>
            <a:ext cx="8975721" cy="8666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FUSÃO DE ARQUIVOS</a:t>
            </a:r>
          </a:p>
        </p:txBody>
      </p:sp>
      <p:sp>
        <p:nvSpPr>
          <p:cNvPr name="TextBox 21" id="21"/>
          <p:cNvSpPr txBox="true"/>
          <p:nvPr/>
        </p:nvSpPr>
        <p:spPr>
          <a:xfrm rot="0">
            <a:off x="5672331" y="3257518"/>
            <a:ext cx="3044213" cy="1271905"/>
          </a:xfrm>
          <a:prstGeom prst="rect">
            <a:avLst/>
          </a:prstGeom>
        </p:spPr>
        <p:txBody>
          <a:bodyPr anchor="t" rtlCol="false" tIns="0" lIns="0" bIns="0" rIns="0">
            <a:spAutoFit/>
          </a:bodyPr>
          <a:lstStyle/>
          <a:p>
            <a:pPr algn="ctr" marL="0" indent="0" lvl="0">
              <a:lnSpc>
                <a:spcPts val="3380"/>
              </a:lnSpc>
              <a:spcBef>
                <a:spcPct val="0"/>
              </a:spcBef>
            </a:pPr>
            <a:r>
              <a:rPr lang="en-US" sz="2600">
                <a:solidFill>
                  <a:srgbClr val="000000"/>
                </a:solidFill>
                <a:latin typeface="Montserrat Classic Bold"/>
              </a:rPr>
              <a:t>Fusão de Grandes Volumes de Dados</a:t>
            </a:r>
          </a:p>
        </p:txBody>
      </p:sp>
      <p:sp>
        <p:nvSpPr>
          <p:cNvPr name="TextBox 22" id="22"/>
          <p:cNvSpPr txBox="true"/>
          <p:nvPr/>
        </p:nvSpPr>
        <p:spPr>
          <a:xfrm rot="0">
            <a:off x="1803466" y="5041233"/>
            <a:ext cx="3047714" cy="194623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Arquivos separados</a:t>
            </a:r>
          </a:p>
          <a:p>
            <a:pPr marL="432498" indent="-216249" lvl="1">
              <a:lnSpc>
                <a:spcPts val="2604"/>
              </a:lnSpc>
              <a:buFont typeface="Arial"/>
              <a:buChar char="•"/>
            </a:pPr>
            <a:r>
              <a:rPr lang="en-US" sz="2003">
                <a:solidFill>
                  <a:srgbClr val="000000"/>
                </a:solidFill>
                <a:latin typeface="Montserrat Classic"/>
              </a:rPr>
              <a:t>Merge ideal para essa fusão</a:t>
            </a:r>
          </a:p>
          <a:p>
            <a:pPr marL="432498" indent="-216249" lvl="1">
              <a:lnSpc>
                <a:spcPts val="2604"/>
              </a:lnSpc>
              <a:buFont typeface="Arial"/>
              <a:buChar char="•"/>
            </a:pPr>
            <a:r>
              <a:rPr lang="en-US" sz="2003">
                <a:solidFill>
                  <a:srgbClr val="000000"/>
                </a:solidFill>
                <a:latin typeface="Montserrat Classic"/>
              </a:rPr>
              <a:t>Preserva ordenação</a:t>
            </a:r>
          </a:p>
          <a:p>
            <a:pPr marL="432498" indent="-216249" lvl="1">
              <a:lnSpc>
                <a:spcPts val="2604"/>
              </a:lnSpc>
              <a:buFont typeface="Arial"/>
              <a:buChar char="•"/>
            </a:pPr>
            <a:r>
              <a:rPr lang="en-US" sz="2003">
                <a:solidFill>
                  <a:srgbClr val="000000"/>
                </a:solidFill>
                <a:latin typeface="Montserrat Classic"/>
              </a:rPr>
              <a:t>Minimiza tempo</a:t>
            </a:r>
          </a:p>
          <a:p>
            <a:pPr marL="432498" indent="-216249" lvl="1">
              <a:lnSpc>
                <a:spcPts val="2604"/>
              </a:lnSpc>
              <a:spcBef>
                <a:spcPct val="0"/>
              </a:spcBef>
              <a:buFont typeface="Arial"/>
              <a:buChar char="•"/>
            </a:pPr>
            <a:r>
              <a:rPr lang="en-US" sz="2003">
                <a:solidFill>
                  <a:srgbClr val="000000"/>
                </a:solidFill>
                <a:latin typeface="Montserrat Classic"/>
              </a:rPr>
              <a:t>Reduz recursos</a:t>
            </a:r>
          </a:p>
        </p:txBody>
      </p:sp>
      <p:sp>
        <p:nvSpPr>
          <p:cNvPr name="TextBox 23" id="23"/>
          <p:cNvSpPr txBox="true"/>
          <p:nvPr/>
        </p:nvSpPr>
        <p:spPr>
          <a:xfrm rot="0">
            <a:off x="5672331" y="5041233"/>
            <a:ext cx="3047714" cy="421318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Grandes volumes não acomodados na memória principal</a:t>
            </a:r>
          </a:p>
          <a:p>
            <a:pPr marL="432498" indent="-216249" lvl="1">
              <a:lnSpc>
                <a:spcPts val="2604"/>
              </a:lnSpc>
              <a:buFont typeface="Arial"/>
              <a:buChar char="•"/>
            </a:pPr>
            <a:r>
              <a:rPr lang="en-US" sz="2003">
                <a:solidFill>
                  <a:srgbClr val="000000"/>
                </a:solidFill>
                <a:latin typeface="Montserrat Classic"/>
              </a:rPr>
              <a:t>Lido em partes menores</a:t>
            </a:r>
          </a:p>
          <a:p>
            <a:pPr marL="432498" indent="-216249" lvl="1">
              <a:lnSpc>
                <a:spcPts val="2604"/>
              </a:lnSpc>
              <a:buFont typeface="Arial"/>
              <a:buChar char="•"/>
            </a:pPr>
            <a:r>
              <a:rPr lang="en-US" sz="2003">
                <a:solidFill>
                  <a:srgbClr val="000000"/>
                </a:solidFill>
                <a:latin typeface="Montserrat Classic"/>
              </a:rPr>
              <a:t>Ordenados internamente</a:t>
            </a:r>
          </a:p>
          <a:p>
            <a:pPr marL="432498" indent="-216249" lvl="1">
              <a:lnSpc>
                <a:spcPts val="2604"/>
              </a:lnSpc>
              <a:buFont typeface="Arial"/>
              <a:buChar char="•"/>
            </a:pPr>
            <a:r>
              <a:rPr lang="en-US" sz="2003">
                <a:solidFill>
                  <a:srgbClr val="000000"/>
                </a:solidFill>
                <a:latin typeface="Montserrat Classic"/>
              </a:rPr>
              <a:t>Mesclados único arquivo</a:t>
            </a:r>
          </a:p>
          <a:p>
            <a:pPr marL="432498" indent="-216249" lvl="1">
              <a:lnSpc>
                <a:spcPts val="2604"/>
              </a:lnSpc>
              <a:buFont typeface="Arial"/>
              <a:buChar char="•"/>
            </a:pPr>
            <a:r>
              <a:rPr lang="en-US" sz="2003">
                <a:solidFill>
                  <a:srgbClr val="000000"/>
                </a:solidFill>
                <a:latin typeface="Montserrat Classic"/>
              </a:rPr>
              <a:t>Repete leitura, ordenação e fusão</a:t>
            </a:r>
          </a:p>
          <a:p>
            <a:pPr marL="432498" indent="-216249" lvl="1">
              <a:lnSpc>
                <a:spcPts val="2604"/>
              </a:lnSpc>
              <a:spcBef>
                <a:spcPct val="0"/>
              </a:spcBef>
              <a:buFont typeface="Arial"/>
              <a:buChar char="•"/>
            </a:pPr>
            <a:r>
              <a:rPr lang="en-US" sz="2003">
                <a:solidFill>
                  <a:srgbClr val="000000"/>
                </a:solidFill>
                <a:latin typeface="Montserrat Classic"/>
              </a:rPr>
              <a:t>Garante fusão eficiente</a:t>
            </a:r>
          </a:p>
        </p:txBody>
      </p:sp>
      <p:sp>
        <p:nvSpPr>
          <p:cNvPr name="TextBox 24" id="24"/>
          <p:cNvSpPr txBox="true"/>
          <p:nvPr/>
        </p:nvSpPr>
        <p:spPr>
          <a:xfrm rot="0">
            <a:off x="9536040" y="5095264"/>
            <a:ext cx="3047714" cy="388933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Dados já ordenados</a:t>
            </a:r>
          </a:p>
          <a:p>
            <a:pPr marL="432498" indent="-216249" lvl="1">
              <a:lnSpc>
                <a:spcPts val="2604"/>
              </a:lnSpc>
              <a:buFont typeface="Arial"/>
              <a:buChar char="•"/>
            </a:pPr>
            <a:r>
              <a:rPr lang="en-US" sz="2003">
                <a:solidFill>
                  <a:srgbClr val="000000"/>
                </a:solidFill>
                <a:latin typeface="Montserrat Classic"/>
              </a:rPr>
              <a:t>Necessário mesclar novos dados mantendo ordenação</a:t>
            </a:r>
          </a:p>
          <a:p>
            <a:pPr marL="432498" indent="-216249" lvl="1">
              <a:lnSpc>
                <a:spcPts val="2604"/>
              </a:lnSpc>
              <a:buFont typeface="Arial"/>
              <a:buChar char="•"/>
            </a:pPr>
            <a:r>
              <a:rPr lang="en-US" sz="2003">
                <a:solidFill>
                  <a:srgbClr val="000000"/>
                </a:solidFill>
                <a:latin typeface="Montserrat Classic"/>
              </a:rPr>
              <a:t>Fusão incremental</a:t>
            </a:r>
          </a:p>
          <a:p>
            <a:pPr marL="432498" indent="-216249" lvl="1">
              <a:lnSpc>
                <a:spcPts val="2604"/>
              </a:lnSpc>
              <a:buFont typeface="Arial"/>
              <a:buChar char="•"/>
            </a:pPr>
            <a:r>
              <a:rPr lang="en-US" sz="2003">
                <a:solidFill>
                  <a:srgbClr val="000000"/>
                </a:solidFill>
                <a:latin typeface="Montserrat Classic"/>
              </a:rPr>
              <a:t>Sem necessidade de reordenar o conjunto</a:t>
            </a:r>
          </a:p>
          <a:p>
            <a:pPr marL="432498" indent="-216249" lvl="1">
              <a:lnSpc>
                <a:spcPts val="2604"/>
              </a:lnSpc>
              <a:spcBef>
                <a:spcPct val="0"/>
              </a:spcBef>
              <a:buFont typeface="Arial"/>
              <a:buChar char="•"/>
            </a:pPr>
            <a:r>
              <a:rPr lang="en-US" sz="2003">
                <a:solidFill>
                  <a:srgbClr val="000000"/>
                </a:solidFill>
                <a:latin typeface="Montserrat Classic"/>
              </a:rPr>
              <a:t>Ordenação atualizada dinamicamente</a:t>
            </a:r>
          </a:p>
        </p:txBody>
      </p:sp>
      <p:sp>
        <p:nvSpPr>
          <p:cNvPr name="TextBox 25" id="25"/>
          <p:cNvSpPr txBox="true"/>
          <p:nvPr/>
        </p:nvSpPr>
        <p:spPr>
          <a:xfrm rot="0">
            <a:off x="13406464" y="5190437"/>
            <a:ext cx="3047714" cy="356548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Inserção ou remoção de nós em árvores balanceadas</a:t>
            </a:r>
          </a:p>
          <a:p>
            <a:pPr marL="432498" indent="-216249" lvl="1">
              <a:lnSpc>
                <a:spcPts val="2604"/>
              </a:lnSpc>
              <a:buFont typeface="Arial"/>
              <a:buChar char="•"/>
            </a:pPr>
            <a:r>
              <a:rPr lang="en-US" sz="2003">
                <a:solidFill>
                  <a:srgbClr val="000000"/>
                </a:solidFill>
                <a:latin typeface="Montserrat Classic"/>
              </a:rPr>
              <a:t>Ordena durante fusão de sub-árvores ou durante reorganização de árvores</a:t>
            </a:r>
          </a:p>
          <a:p>
            <a:pPr marL="432498" indent="-216249" lvl="1">
              <a:lnSpc>
                <a:spcPts val="2604"/>
              </a:lnSpc>
              <a:spcBef>
                <a:spcPct val="0"/>
              </a:spcBef>
              <a:buFont typeface="Arial"/>
              <a:buChar char="•"/>
            </a:pPr>
            <a:r>
              <a:rPr lang="en-US" sz="2003">
                <a:solidFill>
                  <a:srgbClr val="000000"/>
                </a:solidFill>
                <a:latin typeface="Montserrat Classic"/>
              </a:rPr>
              <a:t>Garante preservação da estrutura e propriedades</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CADDFF"/>
        </a:solidFill>
      </p:bgPr>
    </p:bg>
    <p:spTree>
      <p:nvGrpSpPr>
        <p:cNvPr id="1" name=""/>
        <p:cNvGrpSpPr/>
        <p:nvPr/>
      </p:nvGrpSpPr>
      <p:grpSpPr>
        <a:xfrm>
          <a:off x="0" y="0"/>
          <a:ext cx="0" cy="0"/>
          <a:chOff x="0" y="0"/>
          <a:chExt cx="0" cy="0"/>
        </a:xfrm>
      </p:grpSpPr>
      <p:grpSp>
        <p:nvGrpSpPr>
          <p:cNvPr name="Group 2" id="2"/>
          <p:cNvGrpSpPr/>
          <p:nvPr/>
        </p:nvGrpSpPr>
        <p:grpSpPr>
          <a:xfrm rot="0">
            <a:off x="-658369" y="-724206"/>
            <a:ext cx="39464340" cy="22708178"/>
            <a:chOff x="0" y="0"/>
            <a:chExt cx="1663700" cy="957310"/>
          </a:xfrm>
        </p:grpSpPr>
        <p:sp>
          <p:nvSpPr>
            <p:cNvPr name="Freeform 3" id="3"/>
            <p:cNvSpPr/>
            <p:nvPr/>
          </p:nvSpPr>
          <p:spPr>
            <a:xfrm flipH="false" flipV="false" rot="0">
              <a:off x="0" y="0"/>
              <a:ext cx="1663700" cy="957310"/>
            </a:xfrm>
            <a:custGeom>
              <a:avLst/>
              <a:gdLst/>
              <a:ahLst/>
              <a:cxnLst/>
              <a:rect r="r" b="b" t="t" l="l"/>
              <a:pathLst>
                <a:path h="957310" w="1663700">
                  <a:moveTo>
                    <a:pt x="831850" y="0"/>
                  </a:moveTo>
                  <a:lnTo>
                    <a:pt x="1663700" y="478655"/>
                  </a:lnTo>
                  <a:lnTo>
                    <a:pt x="831850" y="957310"/>
                  </a:lnTo>
                  <a:lnTo>
                    <a:pt x="0" y="478655"/>
                  </a:lnTo>
                  <a:lnTo>
                    <a:pt x="831850" y="0"/>
                  </a:lnTo>
                  <a:close/>
                </a:path>
              </a:pathLst>
            </a:custGeom>
            <a:solidFill>
              <a:srgbClr val="99B9FF"/>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01536" y="3101999"/>
            <a:ext cx="3451574" cy="6156301"/>
            <a:chOff x="0" y="0"/>
            <a:chExt cx="909057" cy="1621413"/>
          </a:xfrm>
        </p:grpSpPr>
        <p:sp>
          <p:nvSpPr>
            <p:cNvPr name="Freeform 6" id="6"/>
            <p:cNvSpPr/>
            <p:nvPr/>
          </p:nvSpPr>
          <p:spPr>
            <a:xfrm flipH="false" flipV="false" rot="0">
              <a:off x="0" y="0"/>
              <a:ext cx="909057" cy="1621413"/>
            </a:xfrm>
            <a:custGeom>
              <a:avLst/>
              <a:gdLst/>
              <a:ahLst/>
              <a:cxnLst/>
              <a:rect r="r" b="b" t="t" l="l"/>
              <a:pathLst>
                <a:path h="1621413" w="909057">
                  <a:moveTo>
                    <a:pt x="76262" y="0"/>
                  </a:moveTo>
                  <a:lnTo>
                    <a:pt x="832794" y="0"/>
                  </a:lnTo>
                  <a:cubicBezTo>
                    <a:pt x="874913" y="0"/>
                    <a:pt x="909057" y="34144"/>
                    <a:pt x="909057" y="76262"/>
                  </a:cubicBezTo>
                  <a:lnTo>
                    <a:pt x="909057" y="1545150"/>
                  </a:lnTo>
                  <a:cubicBezTo>
                    <a:pt x="909057" y="1565376"/>
                    <a:pt x="901022" y="1584774"/>
                    <a:pt x="886720" y="1599076"/>
                  </a:cubicBezTo>
                  <a:cubicBezTo>
                    <a:pt x="872418" y="1613378"/>
                    <a:pt x="853020" y="1621413"/>
                    <a:pt x="832794" y="1621413"/>
                  </a:cubicBezTo>
                  <a:lnTo>
                    <a:pt x="76262" y="1621413"/>
                  </a:lnTo>
                  <a:cubicBezTo>
                    <a:pt x="34144" y="1621413"/>
                    <a:pt x="0" y="1587269"/>
                    <a:pt x="0" y="1545150"/>
                  </a:cubicBezTo>
                  <a:lnTo>
                    <a:pt x="0" y="76262"/>
                  </a:lnTo>
                  <a:cubicBezTo>
                    <a:pt x="0" y="34144"/>
                    <a:pt x="34144" y="0"/>
                    <a:pt x="76262" y="0"/>
                  </a:cubicBezTo>
                  <a:close/>
                </a:path>
              </a:pathLst>
            </a:custGeom>
            <a:solidFill>
              <a:srgbClr val="FFFFFF"/>
            </a:solidFill>
            <a:ln w="285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9335765" y="3101999"/>
            <a:ext cx="3451574" cy="6156301"/>
            <a:chOff x="0" y="0"/>
            <a:chExt cx="909057" cy="1621413"/>
          </a:xfrm>
        </p:grpSpPr>
        <p:sp>
          <p:nvSpPr>
            <p:cNvPr name="Freeform 9" id="9"/>
            <p:cNvSpPr/>
            <p:nvPr/>
          </p:nvSpPr>
          <p:spPr>
            <a:xfrm flipH="false" flipV="false" rot="0">
              <a:off x="0" y="0"/>
              <a:ext cx="909057" cy="1621413"/>
            </a:xfrm>
            <a:custGeom>
              <a:avLst/>
              <a:gdLst/>
              <a:ahLst/>
              <a:cxnLst/>
              <a:rect r="r" b="b" t="t" l="l"/>
              <a:pathLst>
                <a:path h="1621413" w="909057">
                  <a:moveTo>
                    <a:pt x="76262" y="0"/>
                  </a:moveTo>
                  <a:lnTo>
                    <a:pt x="832794" y="0"/>
                  </a:lnTo>
                  <a:cubicBezTo>
                    <a:pt x="874913" y="0"/>
                    <a:pt x="909057" y="34144"/>
                    <a:pt x="909057" y="76262"/>
                  </a:cubicBezTo>
                  <a:lnTo>
                    <a:pt x="909057" y="1545150"/>
                  </a:lnTo>
                  <a:cubicBezTo>
                    <a:pt x="909057" y="1565376"/>
                    <a:pt x="901022" y="1584774"/>
                    <a:pt x="886720" y="1599076"/>
                  </a:cubicBezTo>
                  <a:cubicBezTo>
                    <a:pt x="872418" y="1613378"/>
                    <a:pt x="853020" y="1621413"/>
                    <a:pt x="832794" y="1621413"/>
                  </a:cubicBezTo>
                  <a:lnTo>
                    <a:pt x="76262" y="1621413"/>
                  </a:lnTo>
                  <a:cubicBezTo>
                    <a:pt x="34144" y="1621413"/>
                    <a:pt x="0" y="1587269"/>
                    <a:pt x="0" y="1545150"/>
                  </a:cubicBezTo>
                  <a:lnTo>
                    <a:pt x="0" y="76262"/>
                  </a:lnTo>
                  <a:cubicBezTo>
                    <a:pt x="0" y="34144"/>
                    <a:pt x="34144" y="0"/>
                    <a:pt x="76262" y="0"/>
                  </a:cubicBezTo>
                  <a:close/>
                </a:path>
              </a:pathLst>
            </a:custGeom>
            <a:solidFill>
              <a:srgbClr val="FFFFFF"/>
            </a:solidFill>
            <a:ln w="28575">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3202879" y="3101999"/>
            <a:ext cx="3451574" cy="6156301"/>
            <a:chOff x="0" y="0"/>
            <a:chExt cx="909057" cy="1621413"/>
          </a:xfrm>
        </p:grpSpPr>
        <p:sp>
          <p:nvSpPr>
            <p:cNvPr name="Freeform 12" id="12"/>
            <p:cNvSpPr/>
            <p:nvPr/>
          </p:nvSpPr>
          <p:spPr>
            <a:xfrm flipH="false" flipV="false" rot="0">
              <a:off x="0" y="0"/>
              <a:ext cx="909057" cy="1621413"/>
            </a:xfrm>
            <a:custGeom>
              <a:avLst/>
              <a:gdLst/>
              <a:ahLst/>
              <a:cxnLst/>
              <a:rect r="r" b="b" t="t" l="l"/>
              <a:pathLst>
                <a:path h="1621413" w="909057">
                  <a:moveTo>
                    <a:pt x="76262" y="0"/>
                  </a:moveTo>
                  <a:lnTo>
                    <a:pt x="832794" y="0"/>
                  </a:lnTo>
                  <a:cubicBezTo>
                    <a:pt x="874913" y="0"/>
                    <a:pt x="909057" y="34144"/>
                    <a:pt x="909057" y="76262"/>
                  </a:cubicBezTo>
                  <a:lnTo>
                    <a:pt x="909057" y="1545150"/>
                  </a:lnTo>
                  <a:cubicBezTo>
                    <a:pt x="909057" y="1565376"/>
                    <a:pt x="901022" y="1584774"/>
                    <a:pt x="886720" y="1599076"/>
                  </a:cubicBezTo>
                  <a:cubicBezTo>
                    <a:pt x="872418" y="1613378"/>
                    <a:pt x="853020" y="1621413"/>
                    <a:pt x="832794" y="1621413"/>
                  </a:cubicBezTo>
                  <a:lnTo>
                    <a:pt x="76262" y="1621413"/>
                  </a:lnTo>
                  <a:cubicBezTo>
                    <a:pt x="34144" y="1621413"/>
                    <a:pt x="0" y="1587269"/>
                    <a:pt x="0" y="1545150"/>
                  </a:cubicBezTo>
                  <a:lnTo>
                    <a:pt x="0" y="76262"/>
                  </a:lnTo>
                  <a:cubicBezTo>
                    <a:pt x="0" y="34144"/>
                    <a:pt x="34144" y="0"/>
                    <a:pt x="76262" y="0"/>
                  </a:cubicBezTo>
                  <a:close/>
                </a:path>
              </a:pathLst>
            </a:custGeom>
            <a:solidFill>
              <a:srgbClr val="FFFFFF"/>
            </a:solidFill>
            <a:ln w="28575">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5468650" y="3101999"/>
            <a:ext cx="3451574" cy="6156301"/>
            <a:chOff x="0" y="0"/>
            <a:chExt cx="909057" cy="1621413"/>
          </a:xfrm>
        </p:grpSpPr>
        <p:sp>
          <p:nvSpPr>
            <p:cNvPr name="Freeform 15" id="15"/>
            <p:cNvSpPr/>
            <p:nvPr/>
          </p:nvSpPr>
          <p:spPr>
            <a:xfrm flipH="false" flipV="false" rot="0">
              <a:off x="0" y="0"/>
              <a:ext cx="909057" cy="1621413"/>
            </a:xfrm>
            <a:custGeom>
              <a:avLst/>
              <a:gdLst/>
              <a:ahLst/>
              <a:cxnLst/>
              <a:rect r="r" b="b" t="t" l="l"/>
              <a:pathLst>
                <a:path h="1621413" w="909057">
                  <a:moveTo>
                    <a:pt x="76262" y="0"/>
                  </a:moveTo>
                  <a:lnTo>
                    <a:pt x="832794" y="0"/>
                  </a:lnTo>
                  <a:cubicBezTo>
                    <a:pt x="874913" y="0"/>
                    <a:pt x="909057" y="34144"/>
                    <a:pt x="909057" y="76262"/>
                  </a:cubicBezTo>
                  <a:lnTo>
                    <a:pt x="909057" y="1545150"/>
                  </a:lnTo>
                  <a:cubicBezTo>
                    <a:pt x="909057" y="1565376"/>
                    <a:pt x="901022" y="1584774"/>
                    <a:pt x="886720" y="1599076"/>
                  </a:cubicBezTo>
                  <a:cubicBezTo>
                    <a:pt x="872418" y="1613378"/>
                    <a:pt x="853020" y="1621413"/>
                    <a:pt x="832794" y="1621413"/>
                  </a:cubicBezTo>
                  <a:lnTo>
                    <a:pt x="76262" y="1621413"/>
                  </a:lnTo>
                  <a:cubicBezTo>
                    <a:pt x="34144" y="1621413"/>
                    <a:pt x="0" y="1587269"/>
                    <a:pt x="0" y="1545150"/>
                  </a:cubicBezTo>
                  <a:lnTo>
                    <a:pt x="0" y="76262"/>
                  </a:lnTo>
                  <a:cubicBezTo>
                    <a:pt x="0" y="34144"/>
                    <a:pt x="34144" y="0"/>
                    <a:pt x="76262" y="0"/>
                  </a:cubicBezTo>
                  <a:close/>
                </a:path>
              </a:pathLst>
            </a:custGeom>
            <a:solidFill>
              <a:srgbClr val="FFFFFF"/>
            </a:solidFill>
            <a:ln w="28575">
              <a:solidFill>
                <a:srgbClr val="000000"/>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1592397" y="3665878"/>
            <a:ext cx="3457153" cy="907415"/>
          </a:xfrm>
          <a:prstGeom prst="rect">
            <a:avLst/>
          </a:prstGeom>
        </p:spPr>
        <p:txBody>
          <a:bodyPr anchor="t" rtlCol="false" tIns="0" lIns="0" bIns="0" rIns="0">
            <a:spAutoFit/>
          </a:bodyPr>
          <a:lstStyle/>
          <a:p>
            <a:pPr algn="ctr">
              <a:lnSpc>
                <a:spcPts val="3639"/>
              </a:lnSpc>
              <a:spcBef>
                <a:spcPct val="0"/>
              </a:spcBef>
            </a:pPr>
            <a:r>
              <a:rPr lang="en-US" sz="2799">
                <a:solidFill>
                  <a:srgbClr val="000000"/>
                </a:solidFill>
                <a:latin typeface="Montserrat Classic Bold"/>
              </a:rPr>
              <a:t>Ordenação por Chaves Múltiplas</a:t>
            </a:r>
          </a:p>
        </p:txBody>
      </p:sp>
      <p:sp>
        <p:nvSpPr>
          <p:cNvPr name="TextBox 18" id="18"/>
          <p:cNvSpPr txBox="true"/>
          <p:nvPr/>
        </p:nvSpPr>
        <p:spPr>
          <a:xfrm rot="0">
            <a:off x="9529825" y="3488396"/>
            <a:ext cx="3044404" cy="1271905"/>
          </a:xfrm>
          <a:prstGeom prst="rect">
            <a:avLst/>
          </a:prstGeom>
        </p:spPr>
        <p:txBody>
          <a:bodyPr anchor="t" rtlCol="false" tIns="0" lIns="0" bIns="0" rIns="0">
            <a:spAutoFit/>
          </a:bodyPr>
          <a:lstStyle/>
          <a:p>
            <a:pPr algn="ctr" marL="0" indent="0" lvl="0">
              <a:lnSpc>
                <a:spcPts val="3380"/>
              </a:lnSpc>
              <a:spcBef>
                <a:spcPct val="0"/>
              </a:spcBef>
            </a:pPr>
            <a:r>
              <a:rPr lang="en-US" sz="2600">
                <a:solidFill>
                  <a:srgbClr val="000000"/>
                </a:solidFill>
                <a:latin typeface="Montserrat Classic Bold"/>
              </a:rPr>
              <a:t>Classificação em Estruturas de Dados Complexas</a:t>
            </a:r>
          </a:p>
        </p:txBody>
      </p:sp>
      <p:sp>
        <p:nvSpPr>
          <p:cNvPr name="TextBox 19" id="19"/>
          <p:cNvSpPr txBox="true"/>
          <p:nvPr/>
        </p:nvSpPr>
        <p:spPr>
          <a:xfrm rot="0">
            <a:off x="13415989" y="3302024"/>
            <a:ext cx="3038189" cy="1635125"/>
          </a:xfrm>
          <a:prstGeom prst="rect">
            <a:avLst/>
          </a:prstGeom>
        </p:spPr>
        <p:txBody>
          <a:bodyPr anchor="t" rtlCol="false" tIns="0" lIns="0" bIns="0" rIns="0">
            <a:spAutoFit/>
          </a:bodyPr>
          <a:lstStyle/>
          <a:p>
            <a:pPr algn="ctr" marL="0" indent="0" lvl="0">
              <a:lnSpc>
                <a:spcPts val="3250"/>
              </a:lnSpc>
              <a:spcBef>
                <a:spcPct val="0"/>
              </a:spcBef>
            </a:pPr>
            <a:r>
              <a:rPr lang="en-US" sz="2500">
                <a:solidFill>
                  <a:srgbClr val="000000"/>
                </a:solidFill>
                <a:latin typeface="Montserrat Classic Bold"/>
              </a:rPr>
              <a:t>Classificação de Dados Parcialmente Ordenados</a:t>
            </a:r>
          </a:p>
        </p:txBody>
      </p:sp>
      <p:sp>
        <p:nvSpPr>
          <p:cNvPr name="TextBox 20" id="20"/>
          <p:cNvSpPr txBox="true"/>
          <p:nvPr/>
        </p:nvSpPr>
        <p:spPr>
          <a:xfrm rot="0">
            <a:off x="4656140" y="1416150"/>
            <a:ext cx="8975721" cy="8666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Ordenação ESTÁVEL</a:t>
            </a:r>
          </a:p>
        </p:txBody>
      </p:sp>
      <p:sp>
        <p:nvSpPr>
          <p:cNvPr name="TextBox 21" id="21"/>
          <p:cNvSpPr txBox="true"/>
          <p:nvPr/>
        </p:nvSpPr>
        <p:spPr>
          <a:xfrm rot="0">
            <a:off x="5662901" y="3665878"/>
            <a:ext cx="3044213"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Dados Sensíveis à Ordem</a:t>
            </a:r>
          </a:p>
        </p:txBody>
      </p:sp>
      <p:sp>
        <p:nvSpPr>
          <p:cNvPr name="TextBox 22" id="22"/>
          <p:cNvSpPr txBox="true"/>
          <p:nvPr/>
        </p:nvSpPr>
        <p:spPr>
          <a:xfrm rot="0">
            <a:off x="1801811" y="5095264"/>
            <a:ext cx="3047714" cy="259393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Banco de dados</a:t>
            </a:r>
          </a:p>
          <a:p>
            <a:pPr marL="432498" indent="-216249" lvl="1">
              <a:lnSpc>
                <a:spcPts val="2604"/>
              </a:lnSpc>
              <a:buFont typeface="Arial"/>
              <a:buChar char="•"/>
            </a:pPr>
            <a:r>
              <a:rPr lang="en-US" sz="2003">
                <a:solidFill>
                  <a:srgbClr val="000000"/>
                </a:solidFill>
                <a:latin typeface="Montserrat Classic"/>
              </a:rPr>
              <a:t>Garante que a ordem original dos registros sejam preservadas</a:t>
            </a:r>
          </a:p>
          <a:p>
            <a:pPr marL="432498" indent="-216249" lvl="1">
              <a:lnSpc>
                <a:spcPts val="2604"/>
              </a:lnSpc>
              <a:buFont typeface="Arial"/>
              <a:buChar char="•"/>
            </a:pPr>
            <a:r>
              <a:rPr lang="en-US" sz="2003">
                <a:solidFill>
                  <a:srgbClr val="000000"/>
                </a:solidFill>
                <a:latin typeface="Montserrat Classic"/>
              </a:rPr>
              <a:t>Consistência </a:t>
            </a:r>
          </a:p>
          <a:p>
            <a:pPr marL="432498" indent="-216249" lvl="1">
              <a:lnSpc>
                <a:spcPts val="2604"/>
              </a:lnSpc>
              <a:spcBef>
                <a:spcPct val="0"/>
              </a:spcBef>
              <a:buFont typeface="Arial"/>
              <a:buChar char="•"/>
            </a:pPr>
            <a:r>
              <a:rPr lang="en-US" sz="2003">
                <a:solidFill>
                  <a:srgbClr val="000000"/>
                </a:solidFill>
                <a:latin typeface="Montserrat Classic"/>
              </a:rPr>
              <a:t>Integridade dos dados</a:t>
            </a:r>
          </a:p>
        </p:txBody>
      </p:sp>
      <p:sp>
        <p:nvSpPr>
          <p:cNvPr name="TextBox 23" id="23"/>
          <p:cNvSpPr txBox="true"/>
          <p:nvPr/>
        </p:nvSpPr>
        <p:spPr>
          <a:xfrm rot="0">
            <a:off x="5668830" y="5095264"/>
            <a:ext cx="3047714" cy="162238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Dados cronológicos </a:t>
            </a:r>
          </a:p>
          <a:p>
            <a:pPr marL="432498" indent="-216249" lvl="1">
              <a:lnSpc>
                <a:spcPts val="2604"/>
              </a:lnSpc>
              <a:buFont typeface="Arial"/>
              <a:buChar char="•"/>
            </a:pPr>
            <a:r>
              <a:rPr lang="en-US" sz="2003">
                <a:solidFill>
                  <a:srgbClr val="000000"/>
                </a:solidFill>
                <a:latin typeface="Montserrat Classic"/>
              </a:rPr>
              <a:t>Apresentam na ordem correta</a:t>
            </a:r>
          </a:p>
          <a:p>
            <a:pPr marL="432498" indent="-216249" lvl="1">
              <a:lnSpc>
                <a:spcPts val="2604"/>
              </a:lnSpc>
              <a:spcBef>
                <a:spcPct val="0"/>
              </a:spcBef>
              <a:buFont typeface="Arial"/>
              <a:buChar char="•"/>
            </a:pPr>
            <a:r>
              <a:rPr lang="en-US" sz="2003">
                <a:solidFill>
                  <a:srgbClr val="000000"/>
                </a:solidFill>
                <a:latin typeface="Montserrat Classic"/>
              </a:rPr>
              <a:t>Ordenar de forma precisa e confiável</a:t>
            </a:r>
          </a:p>
        </p:txBody>
      </p:sp>
      <p:sp>
        <p:nvSpPr>
          <p:cNvPr name="TextBox 24" id="24"/>
          <p:cNvSpPr txBox="true"/>
          <p:nvPr/>
        </p:nvSpPr>
        <p:spPr>
          <a:xfrm rot="0">
            <a:off x="9539350" y="5095264"/>
            <a:ext cx="3047714" cy="259393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Listas encadeadas ou árvores binárias de busca</a:t>
            </a:r>
          </a:p>
          <a:p>
            <a:pPr marL="432498" indent="-216249" lvl="1">
              <a:lnSpc>
                <a:spcPts val="2604"/>
              </a:lnSpc>
              <a:buFont typeface="Arial"/>
              <a:buChar char="•"/>
            </a:pPr>
            <a:r>
              <a:rPr lang="en-US" sz="2003">
                <a:solidFill>
                  <a:srgbClr val="000000"/>
                </a:solidFill>
                <a:latin typeface="Montserrat Classic"/>
              </a:rPr>
              <a:t>Ordenar elementos de forma estável</a:t>
            </a:r>
          </a:p>
          <a:p>
            <a:pPr marL="432498" indent="-216249" lvl="1">
              <a:lnSpc>
                <a:spcPts val="2604"/>
              </a:lnSpc>
              <a:spcBef>
                <a:spcPct val="0"/>
              </a:spcBef>
              <a:buFont typeface="Arial"/>
              <a:buChar char="•"/>
            </a:pPr>
            <a:r>
              <a:rPr lang="en-US" sz="2003">
                <a:solidFill>
                  <a:srgbClr val="000000"/>
                </a:solidFill>
                <a:latin typeface="Montserrat Classic"/>
              </a:rPr>
              <a:t>Garante que ordem relativa seja preservada</a:t>
            </a:r>
          </a:p>
        </p:txBody>
      </p:sp>
      <p:sp>
        <p:nvSpPr>
          <p:cNvPr name="TextBox 25" id="25"/>
          <p:cNvSpPr txBox="true"/>
          <p:nvPr/>
        </p:nvSpPr>
        <p:spPr>
          <a:xfrm rot="0">
            <a:off x="13406464" y="5114925"/>
            <a:ext cx="3047714" cy="388933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Dados já parcialmente ordenados</a:t>
            </a:r>
          </a:p>
          <a:p>
            <a:pPr marL="432498" indent="-216249" lvl="1">
              <a:lnSpc>
                <a:spcPts val="2604"/>
              </a:lnSpc>
              <a:buFont typeface="Arial"/>
              <a:buChar char="•"/>
            </a:pPr>
            <a:r>
              <a:rPr lang="en-US" sz="2003">
                <a:solidFill>
                  <a:srgbClr val="000000"/>
                </a:solidFill>
                <a:latin typeface="Montserrat Classic"/>
              </a:rPr>
              <a:t>Merge se beneficia da ordem parcial pré-existente</a:t>
            </a:r>
          </a:p>
          <a:p>
            <a:pPr marL="432498" indent="-216249" lvl="1">
              <a:lnSpc>
                <a:spcPts val="2604"/>
              </a:lnSpc>
              <a:buFont typeface="Arial"/>
              <a:buChar char="•"/>
            </a:pPr>
            <a:r>
              <a:rPr lang="en-US" sz="2003">
                <a:solidFill>
                  <a:srgbClr val="000000"/>
                </a:solidFill>
                <a:latin typeface="Montserrat Classic"/>
              </a:rPr>
              <a:t>Reduz tempo de execução</a:t>
            </a:r>
          </a:p>
          <a:p>
            <a:pPr marL="432498" indent="-216249" lvl="1">
              <a:lnSpc>
                <a:spcPts val="2604"/>
              </a:lnSpc>
              <a:spcBef>
                <a:spcPct val="0"/>
              </a:spcBef>
              <a:buFont typeface="Arial"/>
              <a:buChar char="•"/>
            </a:pPr>
            <a:r>
              <a:rPr lang="en-US" sz="2003">
                <a:solidFill>
                  <a:srgbClr val="000000"/>
                </a:solidFill>
                <a:latin typeface="Montserrat Classic"/>
              </a:rPr>
              <a:t>Minimiza necessidade de reorganização dos elementos</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658369" y="-724206"/>
            <a:ext cx="39464340" cy="22708178"/>
            <a:chOff x="0" y="0"/>
            <a:chExt cx="1663700" cy="957310"/>
          </a:xfrm>
        </p:grpSpPr>
        <p:sp>
          <p:nvSpPr>
            <p:cNvPr name="Freeform 3" id="3"/>
            <p:cNvSpPr/>
            <p:nvPr/>
          </p:nvSpPr>
          <p:spPr>
            <a:xfrm flipH="false" flipV="false" rot="0">
              <a:off x="0" y="0"/>
              <a:ext cx="1663700" cy="957310"/>
            </a:xfrm>
            <a:custGeom>
              <a:avLst/>
              <a:gdLst/>
              <a:ahLst/>
              <a:cxnLst/>
              <a:rect r="r" b="b" t="t" l="l"/>
              <a:pathLst>
                <a:path h="957310" w="1663700">
                  <a:moveTo>
                    <a:pt x="831850" y="0"/>
                  </a:moveTo>
                  <a:lnTo>
                    <a:pt x="1663700" y="478655"/>
                  </a:lnTo>
                  <a:lnTo>
                    <a:pt x="831850" y="957310"/>
                  </a:lnTo>
                  <a:lnTo>
                    <a:pt x="0" y="478655"/>
                  </a:lnTo>
                  <a:lnTo>
                    <a:pt x="831850" y="0"/>
                  </a:lnTo>
                  <a:close/>
                </a:path>
              </a:pathLst>
            </a:custGeom>
            <a:solidFill>
              <a:srgbClr val="CADDFF"/>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01536" y="3101999"/>
            <a:ext cx="3451574" cy="6156301"/>
            <a:chOff x="0" y="0"/>
            <a:chExt cx="909057" cy="1621413"/>
          </a:xfrm>
        </p:grpSpPr>
        <p:sp>
          <p:nvSpPr>
            <p:cNvPr name="Freeform 6" id="6"/>
            <p:cNvSpPr/>
            <p:nvPr/>
          </p:nvSpPr>
          <p:spPr>
            <a:xfrm flipH="false" flipV="false" rot="0">
              <a:off x="0" y="0"/>
              <a:ext cx="909057" cy="1621413"/>
            </a:xfrm>
            <a:custGeom>
              <a:avLst/>
              <a:gdLst/>
              <a:ahLst/>
              <a:cxnLst/>
              <a:rect r="r" b="b" t="t" l="l"/>
              <a:pathLst>
                <a:path h="1621413" w="909057">
                  <a:moveTo>
                    <a:pt x="76262" y="0"/>
                  </a:moveTo>
                  <a:lnTo>
                    <a:pt x="832794" y="0"/>
                  </a:lnTo>
                  <a:cubicBezTo>
                    <a:pt x="874913" y="0"/>
                    <a:pt x="909057" y="34144"/>
                    <a:pt x="909057" y="76262"/>
                  </a:cubicBezTo>
                  <a:lnTo>
                    <a:pt x="909057" y="1545150"/>
                  </a:lnTo>
                  <a:cubicBezTo>
                    <a:pt x="909057" y="1565376"/>
                    <a:pt x="901022" y="1584774"/>
                    <a:pt x="886720" y="1599076"/>
                  </a:cubicBezTo>
                  <a:cubicBezTo>
                    <a:pt x="872418" y="1613378"/>
                    <a:pt x="853020" y="1621413"/>
                    <a:pt x="832794" y="1621413"/>
                  </a:cubicBezTo>
                  <a:lnTo>
                    <a:pt x="76262" y="1621413"/>
                  </a:lnTo>
                  <a:cubicBezTo>
                    <a:pt x="34144" y="1621413"/>
                    <a:pt x="0" y="1587269"/>
                    <a:pt x="0" y="1545150"/>
                  </a:cubicBezTo>
                  <a:lnTo>
                    <a:pt x="0" y="76262"/>
                  </a:lnTo>
                  <a:cubicBezTo>
                    <a:pt x="0" y="34144"/>
                    <a:pt x="34144" y="0"/>
                    <a:pt x="76262" y="0"/>
                  </a:cubicBezTo>
                  <a:close/>
                </a:path>
              </a:pathLst>
            </a:custGeom>
            <a:solidFill>
              <a:srgbClr val="FFFFFF"/>
            </a:solidFill>
            <a:ln w="285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9335765" y="3101999"/>
            <a:ext cx="3451574" cy="6156301"/>
            <a:chOff x="0" y="0"/>
            <a:chExt cx="909057" cy="1621413"/>
          </a:xfrm>
        </p:grpSpPr>
        <p:sp>
          <p:nvSpPr>
            <p:cNvPr name="Freeform 9" id="9"/>
            <p:cNvSpPr/>
            <p:nvPr/>
          </p:nvSpPr>
          <p:spPr>
            <a:xfrm flipH="false" flipV="false" rot="0">
              <a:off x="0" y="0"/>
              <a:ext cx="909057" cy="1621413"/>
            </a:xfrm>
            <a:custGeom>
              <a:avLst/>
              <a:gdLst/>
              <a:ahLst/>
              <a:cxnLst/>
              <a:rect r="r" b="b" t="t" l="l"/>
              <a:pathLst>
                <a:path h="1621413" w="909057">
                  <a:moveTo>
                    <a:pt x="76262" y="0"/>
                  </a:moveTo>
                  <a:lnTo>
                    <a:pt x="832794" y="0"/>
                  </a:lnTo>
                  <a:cubicBezTo>
                    <a:pt x="874913" y="0"/>
                    <a:pt x="909057" y="34144"/>
                    <a:pt x="909057" y="76262"/>
                  </a:cubicBezTo>
                  <a:lnTo>
                    <a:pt x="909057" y="1545150"/>
                  </a:lnTo>
                  <a:cubicBezTo>
                    <a:pt x="909057" y="1565376"/>
                    <a:pt x="901022" y="1584774"/>
                    <a:pt x="886720" y="1599076"/>
                  </a:cubicBezTo>
                  <a:cubicBezTo>
                    <a:pt x="872418" y="1613378"/>
                    <a:pt x="853020" y="1621413"/>
                    <a:pt x="832794" y="1621413"/>
                  </a:cubicBezTo>
                  <a:lnTo>
                    <a:pt x="76262" y="1621413"/>
                  </a:lnTo>
                  <a:cubicBezTo>
                    <a:pt x="34144" y="1621413"/>
                    <a:pt x="0" y="1587269"/>
                    <a:pt x="0" y="1545150"/>
                  </a:cubicBezTo>
                  <a:lnTo>
                    <a:pt x="0" y="76262"/>
                  </a:lnTo>
                  <a:cubicBezTo>
                    <a:pt x="0" y="34144"/>
                    <a:pt x="34144" y="0"/>
                    <a:pt x="76262" y="0"/>
                  </a:cubicBezTo>
                  <a:close/>
                </a:path>
              </a:pathLst>
            </a:custGeom>
            <a:solidFill>
              <a:srgbClr val="FFFFFF"/>
            </a:solidFill>
            <a:ln w="28575">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3202879" y="3101999"/>
            <a:ext cx="3451574" cy="6156301"/>
            <a:chOff x="0" y="0"/>
            <a:chExt cx="909057" cy="1621413"/>
          </a:xfrm>
        </p:grpSpPr>
        <p:sp>
          <p:nvSpPr>
            <p:cNvPr name="Freeform 12" id="12"/>
            <p:cNvSpPr/>
            <p:nvPr/>
          </p:nvSpPr>
          <p:spPr>
            <a:xfrm flipH="false" flipV="false" rot="0">
              <a:off x="0" y="0"/>
              <a:ext cx="909057" cy="1621413"/>
            </a:xfrm>
            <a:custGeom>
              <a:avLst/>
              <a:gdLst/>
              <a:ahLst/>
              <a:cxnLst/>
              <a:rect r="r" b="b" t="t" l="l"/>
              <a:pathLst>
                <a:path h="1621413" w="909057">
                  <a:moveTo>
                    <a:pt x="76262" y="0"/>
                  </a:moveTo>
                  <a:lnTo>
                    <a:pt x="832794" y="0"/>
                  </a:lnTo>
                  <a:cubicBezTo>
                    <a:pt x="874913" y="0"/>
                    <a:pt x="909057" y="34144"/>
                    <a:pt x="909057" y="76262"/>
                  </a:cubicBezTo>
                  <a:lnTo>
                    <a:pt x="909057" y="1545150"/>
                  </a:lnTo>
                  <a:cubicBezTo>
                    <a:pt x="909057" y="1565376"/>
                    <a:pt x="901022" y="1584774"/>
                    <a:pt x="886720" y="1599076"/>
                  </a:cubicBezTo>
                  <a:cubicBezTo>
                    <a:pt x="872418" y="1613378"/>
                    <a:pt x="853020" y="1621413"/>
                    <a:pt x="832794" y="1621413"/>
                  </a:cubicBezTo>
                  <a:lnTo>
                    <a:pt x="76262" y="1621413"/>
                  </a:lnTo>
                  <a:cubicBezTo>
                    <a:pt x="34144" y="1621413"/>
                    <a:pt x="0" y="1587269"/>
                    <a:pt x="0" y="1545150"/>
                  </a:cubicBezTo>
                  <a:lnTo>
                    <a:pt x="0" y="76262"/>
                  </a:lnTo>
                  <a:cubicBezTo>
                    <a:pt x="0" y="34144"/>
                    <a:pt x="34144" y="0"/>
                    <a:pt x="76262" y="0"/>
                  </a:cubicBezTo>
                  <a:close/>
                </a:path>
              </a:pathLst>
            </a:custGeom>
            <a:solidFill>
              <a:srgbClr val="FFFFFF"/>
            </a:solidFill>
            <a:ln w="28575">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5468650" y="3101999"/>
            <a:ext cx="3451574" cy="6156301"/>
            <a:chOff x="0" y="0"/>
            <a:chExt cx="909057" cy="1621413"/>
          </a:xfrm>
        </p:grpSpPr>
        <p:sp>
          <p:nvSpPr>
            <p:cNvPr name="Freeform 15" id="15"/>
            <p:cNvSpPr/>
            <p:nvPr/>
          </p:nvSpPr>
          <p:spPr>
            <a:xfrm flipH="false" flipV="false" rot="0">
              <a:off x="0" y="0"/>
              <a:ext cx="909057" cy="1621413"/>
            </a:xfrm>
            <a:custGeom>
              <a:avLst/>
              <a:gdLst/>
              <a:ahLst/>
              <a:cxnLst/>
              <a:rect r="r" b="b" t="t" l="l"/>
              <a:pathLst>
                <a:path h="1621413" w="909057">
                  <a:moveTo>
                    <a:pt x="76262" y="0"/>
                  </a:moveTo>
                  <a:lnTo>
                    <a:pt x="832794" y="0"/>
                  </a:lnTo>
                  <a:cubicBezTo>
                    <a:pt x="874913" y="0"/>
                    <a:pt x="909057" y="34144"/>
                    <a:pt x="909057" y="76262"/>
                  </a:cubicBezTo>
                  <a:lnTo>
                    <a:pt x="909057" y="1545150"/>
                  </a:lnTo>
                  <a:cubicBezTo>
                    <a:pt x="909057" y="1565376"/>
                    <a:pt x="901022" y="1584774"/>
                    <a:pt x="886720" y="1599076"/>
                  </a:cubicBezTo>
                  <a:cubicBezTo>
                    <a:pt x="872418" y="1613378"/>
                    <a:pt x="853020" y="1621413"/>
                    <a:pt x="832794" y="1621413"/>
                  </a:cubicBezTo>
                  <a:lnTo>
                    <a:pt x="76262" y="1621413"/>
                  </a:lnTo>
                  <a:cubicBezTo>
                    <a:pt x="34144" y="1621413"/>
                    <a:pt x="0" y="1587269"/>
                    <a:pt x="0" y="1545150"/>
                  </a:cubicBezTo>
                  <a:lnTo>
                    <a:pt x="0" y="76262"/>
                  </a:lnTo>
                  <a:cubicBezTo>
                    <a:pt x="0" y="34144"/>
                    <a:pt x="34144" y="0"/>
                    <a:pt x="76262" y="0"/>
                  </a:cubicBezTo>
                  <a:close/>
                </a:path>
              </a:pathLst>
            </a:custGeom>
            <a:solidFill>
              <a:srgbClr val="FFFFFF"/>
            </a:solidFill>
            <a:ln w="28575">
              <a:solidFill>
                <a:srgbClr val="000000"/>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1748616" y="3383939"/>
            <a:ext cx="3157415" cy="843280"/>
          </a:xfrm>
          <a:prstGeom prst="rect">
            <a:avLst/>
          </a:prstGeom>
        </p:spPr>
        <p:txBody>
          <a:bodyPr anchor="t" rtlCol="false" tIns="0" lIns="0" bIns="0" rIns="0">
            <a:spAutoFit/>
          </a:bodyPr>
          <a:lstStyle/>
          <a:p>
            <a:pPr algn="ctr">
              <a:lnSpc>
                <a:spcPts val="3380"/>
              </a:lnSpc>
              <a:spcBef>
                <a:spcPct val="0"/>
              </a:spcBef>
            </a:pPr>
            <a:r>
              <a:rPr lang="en-US" sz="2600">
                <a:solidFill>
                  <a:srgbClr val="000000"/>
                </a:solidFill>
                <a:latin typeface="Montserrat Classic Bold"/>
              </a:rPr>
              <a:t>Classificação de Listas Encadeadas</a:t>
            </a:r>
          </a:p>
        </p:txBody>
      </p:sp>
      <p:sp>
        <p:nvSpPr>
          <p:cNvPr name="TextBox 18" id="18"/>
          <p:cNvSpPr txBox="true"/>
          <p:nvPr/>
        </p:nvSpPr>
        <p:spPr>
          <a:xfrm rot="0">
            <a:off x="9539350" y="3374414"/>
            <a:ext cx="3044404"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Bold"/>
              </a:rPr>
              <a:t>Ordenação em Grafos</a:t>
            </a:r>
          </a:p>
        </p:txBody>
      </p:sp>
      <p:sp>
        <p:nvSpPr>
          <p:cNvPr name="TextBox 19" id="19"/>
          <p:cNvSpPr txBox="true"/>
          <p:nvPr/>
        </p:nvSpPr>
        <p:spPr>
          <a:xfrm rot="0">
            <a:off x="13349314" y="3257518"/>
            <a:ext cx="3104864" cy="1475740"/>
          </a:xfrm>
          <a:prstGeom prst="rect">
            <a:avLst/>
          </a:prstGeom>
        </p:spPr>
        <p:txBody>
          <a:bodyPr anchor="t" rtlCol="false" tIns="0" lIns="0" bIns="0" rIns="0">
            <a:spAutoFit/>
          </a:bodyPr>
          <a:lstStyle/>
          <a:p>
            <a:pPr algn="ctr" marL="0" indent="0" lvl="0">
              <a:lnSpc>
                <a:spcPts val="2990"/>
              </a:lnSpc>
              <a:spcBef>
                <a:spcPct val="0"/>
              </a:spcBef>
            </a:pPr>
            <a:r>
              <a:rPr lang="en-US" sz="2300">
                <a:solidFill>
                  <a:srgbClr val="000000"/>
                </a:solidFill>
                <a:latin typeface="Montserrat Classic Bold"/>
              </a:rPr>
              <a:t>Classificação de Dados em Estruturas Compostas</a:t>
            </a:r>
          </a:p>
        </p:txBody>
      </p:sp>
      <p:sp>
        <p:nvSpPr>
          <p:cNvPr name="TextBox 20" id="20"/>
          <p:cNvSpPr txBox="true"/>
          <p:nvPr/>
        </p:nvSpPr>
        <p:spPr>
          <a:xfrm rot="0">
            <a:off x="4656140" y="1416150"/>
            <a:ext cx="8975721" cy="8666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ESTRUTURAS DE DADOS COMPLEXAS</a:t>
            </a:r>
          </a:p>
        </p:txBody>
      </p:sp>
      <p:sp>
        <p:nvSpPr>
          <p:cNvPr name="TextBox 21" id="21"/>
          <p:cNvSpPr txBox="true"/>
          <p:nvPr/>
        </p:nvSpPr>
        <p:spPr>
          <a:xfrm rot="0">
            <a:off x="5672331" y="3257518"/>
            <a:ext cx="3044213" cy="1271905"/>
          </a:xfrm>
          <a:prstGeom prst="rect">
            <a:avLst/>
          </a:prstGeom>
        </p:spPr>
        <p:txBody>
          <a:bodyPr anchor="t" rtlCol="false" tIns="0" lIns="0" bIns="0" rIns="0">
            <a:spAutoFit/>
          </a:bodyPr>
          <a:lstStyle/>
          <a:p>
            <a:pPr algn="ctr" marL="0" indent="0" lvl="0">
              <a:lnSpc>
                <a:spcPts val="3380"/>
              </a:lnSpc>
              <a:spcBef>
                <a:spcPct val="0"/>
              </a:spcBef>
            </a:pPr>
            <a:r>
              <a:rPr lang="en-US" sz="2600">
                <a:solidFill>
                  <a:srgbClr val="000000"/>
                </a:solidFill>
                <a:latin typeface="Montserrat Classic Bold"/>
              </a:rPr>
              <a:t>Classificação de Árvores Binárias de Busca</a:t>
            </a:r>
          </a:p>
        </p:txBody>
      </p:sp>
      <p:sp>
        <p:nvSpPr>
          <p:cNvPr name="TextBox 22" id="22"/>
          <p:cNvSpPr txBox="true"/>
          <p:nvPr/>
        </p:nvSpPr>
        <p:spPr>
          <a:xfrm rot="0">
            <a:off x="1803466" y="4500848"/>
            <a:ext cx="3047714" cy="453703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Listas encadeadas</a:t>
            </a:r>
          </a:p>
          <a:p>
            <a:pPr marL="432498" indent="-216249" lvl="1">
              <a:lnSpc>
                <a:spcPts val="2604"/>
              </a:lnSpc>
              <a:buFont typeface="Arial"/>
              <a:buChar char="•"/>
            </a:pPr>
            <a:r>
              <a:rPr lang="en-US" sz="2003">
                <a:solidFill>
                  <a:srgbClr val="000000"/>
                </a:solidFill>
                <a:latin typeface="Montserrat Classic"/>
              </a:rPr>
              <a:t>Estruturas de dados que consistem em nós conectados por ponteiros</a:t>
            </a:r>
          </a:p>
          <a:p>
            <a:pPr marL="432498" indent="-216249" lvl="1">
              <a:lnSpc>
                <a:spcPts val="2604"/>
              </a:lnSpc>
              <a:buFont typeface="Arial"/>
              <a:buChar char="•"/>
            </a:pPr>
            <a:r>
              <a:rPr lang="en-US" sz="2003">
                <a:solidFill>
                  <a:srgbClr val="000000"/>
                </a:solidFill>
                <a:latin typeface="Montserrat Classic"/>
              </a:rPr>
              <a:t>Divide em partes menores</a:t>
            </a:r>
          </a:p>
          <a:p>
            <a:pPr marL="432498" indent="-216249" lvl="1">
              <a:lnSpc>
                <a:spcPts val="2604"/>
              </a:lnSpc>
              <a:buFont typeface="Arial"/>
              <a:buChar char="•"/>
            </a:pPr>
            <a:r>
              <a:rPr lang="en-US" sz="2003">
                <a:solidFill>
                  <a:srgbClr val="000000"/>
                </a:solidFill>
                <a:latin typeface="Montserrat Classic"/>
              </a:rPr>
              <a:t>Ordenada individualmente</a:t>
            </a:r>
          </a:p>
          <a:p>
            <a:pPr marL="432498" indent="-216249" lvl="1">
              <a:lnSpc>
                <a:spcPts val="2604"/>
              </a:lnSpc>
              <a:buFont typeface="Arial"/>
              <a:buChar char="•"/>
            </a:pPr>
            <a:r>
              <a:rPr lang="en-US" sz="2003">
                <a:solidFill>
                  <a:srgbClr val="000000"/>
                </a:solidFill>
                <a:latin typeface="Montserrat Classic"/>
              </a:rPr>
              <a:t>Mescla para obter lista ordenada</a:t>
            </a:r>
          </a:p>
          <a:p>
            <a:pPr marL="432498" indent="-216249" lvl="1">
              <a:lnSpc>
                <a:spcPts val="2604"/>
              </a:lnSpc>
              <a:spcBef>
                <a:spcPct val="0"/>
              </a:spcBef>
              <a:buFont typeface="Arial"/>
              <a:buChar char="•"/>
            </a:pPr>
            <a:r>
              <a:rPr lang="en-US" sz="2003">
                <a:solidFill>
                  <a:srgbClr val="000000"/>
                </a:solidFill>
                <a:latin typeface="Montserrat Classic"/>
              </a:rPr>
              <a:t>Realiza fusão mantendo ordem dos elementos</a:t>
            </a:r>
          </a:p>
        </p:txBody>
      </p:sp>
      <p:sp>
        <p:nvSpPr>
          <p:cNvPr name="TextBox 23" id="23"/>
          <p:cNvSpPr txBox="true"/>
          <p:nvPr/>
        </p:nvSpPr>
        <p:spPr>
          <a:xfrm rot="0">
            <a:off x="5672331" y="4791075"/>
            <a:ext cx="3047714" cy="291778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Árvores binárias de busca</a:t>
            </a:r>
          </a:p>
          <a:p>
            <a:pPr marL="432498" indent="-216249" lvl="1">
              <a:lnSpc>
                <a:spcPts val="2604"/>
              </a:lnSpc>
              <a:buFont typeface="Arial"/>
              <a:buChar char="•"/>
            </a:pPr>
            <a:r>
              <a:rPr lang="en-US" sz="2003">
                <a:solidFill>
                  <a:srgbClr val="000000"/>
                </a:solidFill>
                <a:latin typeface="Montserrat Classic"/>
              </a:rPr>
              <a:t>Divide árvores em sub-árvores</a:t>
            </a:r>
          </a:p>
          <a:p>
            <a:pPr marL="432498" indent="-216249" lvl="1">
              <a:lnSpc>
                <a:spcPts val="2604"/>
              </a:lnSpc>
              <a:buFont typeface="Arial"/>
              <a:buChar char="•"/>
            </a:pPr>
            <a:r>
              <a:rPr lang="en-US" sz="2003">
                <a:solidFill>
                  <a:srgbClr val="000000"/>
                </a:solidFill>
                <a:latin typeface="Montserrat Classic"/>
              </a:rPr>
              <a:t>Ordena e mescla as sub-árvores</a:t>
            </a:r>
          </a:p>
          <a:p>
            <a:pPr marL="432498" indent="-216249" lvl="1">
              <a:lnSpc>
                <a:spcPts val="2604"/>
              </a:lnSpc>
              <a:spcBef>
                <a:spcPct val="0"/>
              </a:spcBef>
              <a:buFont typeface="Arial"/>
              <a:buChar char="•"/>
            </a:pPr>
            <a:r>
              <a:rPr lang="en-US" sz="2003">
                <a:solidFill>
                  <a:srgbClr val="000000"/>
                </a:solidFill>
                <a:latin typeface="Montserrat Classic"/>
              </a:rPr>
              <a:t>Mantém estrutura de árvore enquanto realiza classificação</a:t>
            </a:r>
          </a:p>
        </p:txBody>
      </p:sp>
      <p:sp>
        <p:nvSpPr>
          <p:cNvPr name="TextBox 24" id="24"/>
          <p:cNvSpPr txBox="true"/>
          <p:nvPr/>
        </p:nvSpPr>
        <p:spPr>
          <a:xfrm rot="0">
            <a:off x="9539350" y="4791075"/>
            <a:ext cx="3047714" cy="356548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Grafos</a:t>
            </a:r>
          </a:p>
          <a:p>
            <a:pPr marL="432498" indent="-216249" lvl="1">
              <a:lnSpc>
                <a:spcPts val="2604"/>
              </a:lnSpc>
              <a:buFont typeface="Arial"/>
              <a:buChar char="•"/>
            </a:pPr>
            <a:r>
              <a:rPr lang="en-US" sz="2003">
                <a:solidFill>
                  <a:srgbClr val="000000"/>
                </a:solidFill>
                <a:latin typeface="Montserrat Classic"/>
              </a:rPr>
              <a:t>ED's que consistem em nós e arestas que conectam esses nós</a:t>
            </a:r>
          </a:p>
          <a:p>
            <a:pPr marL="432498" indent="-216249" lvl="1">
              <a:lnSpc>
                <a:spcPts val="2604"/>
              </a:lnSpc>
              <a:buFont typeface="Arial"/>
              <a:buChar char="•"/>
            </a:pPr>
            <a:r>
              <a:rPr lang="en-US" sz="2003">
                <a:solidFill>
                  <a:srgbClr val="000000"/>
                </a:solidFill>
                <a:latin typeface="Montserrat Classic"/>
              </a:rPr>
              <a:t>Divide grafo em subgrafos</a:t>
            </a:r>
          </a:p>
          <a:p>
            <a:pPr marL="432498" indent="-216249" lvl="1">
              <a:lnSpc>
                <a:spcPts val="2604"/>
              </a:lnSpc>
              <a:buFont typeface="Arial"/>
              <a:buChar char="•"/>
            </a:pPr>
            <a:r>
              <a:rPr lang="en-US" sz="2003">
                <a:solidFill>
                  <a:srgbClr val="000000"/>
                </a:solidFill>
                <a:latin typeface="Montserrat Classic"/>
              </a:rPr>
              <a:t>Classifica e mescla</a:t>
            </a:r>
          </a:p>
          <a:p>
            <a:pPr marL="432498" indent="-216249" lvl="1">
              <a:lnSpc>
                <a:spcPts val="2604"/>
              </a:lnSpc>
              <a:spcBef>
                <a:spcPct val="0"/>
              </a:spcBef>
              <a:buFont typeface="Arial"/>
              <a:buChar char="•"/>
            </a:pPr>
            <a:r>
              <a:rPr lang="en-US" sz="2003">
                <a:solidFill>
                  <a:srgbClr val="000000"/>
                </a:solidFill>
                <a:latin typeface="Montserrat Classic"/>
              </a:rPr>
              <a:t>Método confiável de obter ordenação em nós</a:t>
            </a:r>
          </a:p>
        </p:txBody>
      </p:sp>
      <p:sp>
        <p:nvSpPr>
          <p:cNvPr name="TextBox 25" id="25"/>
          <p:cNvSpPr txBox="true"/>
          <p:nvPr/>
        </p:nvSpPr>
        <p:spPr>
          <a:xfrm rot="0">
            <a:off x="13406464" y="4791075"/>
            <a:ext cx="3047714" cy="3889334"/>
          </a:xfrm>
          <a:prstGeom prst="rect">
            <a:avLst/>
          </a:prstGeom>
        </p:spPr>
        <p:txBody>
          <a:bodyPr anchor="t" rtlCol="false" tIns="0" lIns="0" bIns="0" rIns="0">
            <a:spAutoFit/>
          </a:bodyPr>
          <a:lstStyle/>
          <a:p>
            <a:pPr marL="432498" indent="-216249" lvl="1">
              <a:lnSpc>
                <a:spcPts val="2604"/>
              </a:lnSpc>
              <a:buFont typeface="Arial"/>
              <a:buChar char="•"/>
            </a:pPr>
            <a:r>
              <a:rPr lang="en-US" sz="2003">
                <a:solidFill>
                  <a:srgbClr val="000000"/>
                </a:solidFill>
                <a:latin typeface="Montserrat Classic"/>
              </a:rPr>
              <a:t>Registros ou objetos que possuam várias chaves ou campos</a:t>
            </a:r>
          </a:p>
          <a:p>
            <a:pPr marL="432498" indent="-216249" lvl="1">
              <a:lnSpc>
                <a:spcPts val="2604"/>
              </a:lnSpc>
              <a:buFont typeface="Arial"/>
              <a:buChar char="•"/>
            </a:pPr>
            <a:r>
              <a:rPr lang="en-US" sz="2003">
                <a:solidFill>
                  <a:srgbClr val="000000"/>
                </a:solidFill>
                <a:latin typeface="Montserrat Classic"/>
              </a:rPr>
              <a:t>Divide e classifica cada parte com base nas chaves ou campos relevantes</a:t>
            </a:r>
          </a:p>
          <a:p>
            <a:pPr marL="432498" indent="-216249" lvl="1">
              <a:lnSpc>
                <a:spcPts val="2604"/>
              </a:lnSpc>
              <a:buFont typeface="Arial"/>
              <a:buChar char="•"/>
            </a:pPr>
            <a:r>
              <a:rPr lang="en-US" sz="2003">
                <a:solidFill>
                  <a:srgbClr val="000000"/>
                </a:solidFill>
                <a:latin typeface="Montserrat Classic"/>
              </a:rPr>
              <a:t>Mescla as partes ordenadas</a:t>
            </a:r>
          </a:p>
          <a:p>
            <a:pPr marL="432498" indent="-216249" lvl="1">
              <a:lnSpc>
                <a:spcPts val="2604"/>
              </a:lnSpc>
              <a:spcBef>
                <a:spcPct val="0"/>
              </a:spcBef>
              <a:buFont typeface="Arial"/>
              <a:buChar char="•"/>
            </a:pPr>
            <a:r>
              <a:rPr lang="en-US" sz="2003">
                <a:solidFill>
                  <a:srgbClr val="000000"/>
                </a:solidFill>
                <a:latin typeface="Montserrat Classic"/>
              </a:rPr>
              <a:t>Capacidade de lidar com várias chaves e preservar ordem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40532"/>
            <a:chOff x="0" y="0"/>
            <a:chExt cx="4816593" cy="695449"/>
          </a:xfrm>
        </p:grpSpPr>
        <p:sp>
          <p:nvSpPr>
            <p:cNvPr name="Freeform 3" id="3"/>
            <p:cNvSpPr/>
            <p:nvPr/>
          </p:nvSpPr>
          <p:spPr>
            <a:xfrm flipH="false" flipV="false" rot="0">
              <a:off x="0" y="0"/>
              <a:ext cx="4816592" cy="695449"/>
            </a:xfrm>
            <a:custGeom>
              <a:avLst/>
              <a:gdLst/>
              <a:ahLst/>
              <a:cxnLst/>
              <a:rect r="r" b="b" t="t" l="l"/>
              <a:pathLst>
                <a:path h="695449" w="4816592">
                  <a:moveTo>
                    <a:pt x="0" y="0"/>
                  </a:moveTo>
                  <a:lnTo>
                    <a:pt x="4816592" y="0"/>
                  </a:lnTo>
                  <a:lnTo>
                    <a:pt x="4816592" y="695449"/>
                  </a:lnTo>
                  <a:lnTo>
                    <a:pt x="0" y="695449"/>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609249" y="3192982"/>
            <a:ext cx="3451574" cy="2938743"/>
            <a:chOff x="0" y="0"/>
            <a:chExt cx="909057" cy="773990"/>
          </a:xfrm>
        </p:grpSpPr>
        <p:sp>
          <p:nvSpPr>
            <p:cNvPr name="Freeform 6" id="6"/>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285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7489574" y="3192982"/>
            <a:ext cx="3451574" cy="2938743"/>
            <a:chOff x="0" y="0"/>
            <a:chExt cx="909057" cy="773990"/>
          </a:xfrm>
        </p:grpSpPr>
        <p:sp>
          <p:nvSpPr>
            <p:cNvPr name="Freeform 9" id="9"/>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28575">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1977434" y="3192982"/>
            <a:ext cx="3451574" cy="2938743"/>
            <a:chOff x="0" y="0"/>
            <a:chExt cx="909057" cy="773990"/>
          </a:xfrm>
        </p:grpSpPr>
        <p:sp>
          <p:nvSpPr>
            <p:cNvPr name="Freeform 12" id="12"/>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28575">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4917242" y="6681660"/>
            <a:ext cx="3451574" cy="2938743"/>
            <a:chOff x="0" y="0"/>
            <a:chExt cx="909057" cy="773990"/>
          </a:xfrm>
        </p:grpSpPr>
        <p:sp>
          <p:nvSpPr>
            <p:cNvPr name="Freeform 15" id="15"/>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28575">
              <a:solidFill>
                <a:srgbClr val="000000"/>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9815017" y="6681660"/>
            <a:ext cx="3451574" cy="2938743"/>
            <a:chOff x="0" y="0"/>
            <a:chExt cx="909057" cy="773990"/>
          </a:xfrm>
        </p:grpSpPr>
        <p:sp>
          <p:nvSpPr>
            <p:cNvPr name="Freeform 18" id="18"/>
            <p:cNvSpPr/>
            <p:nvPr/>
          </p:nvSpPr>
          <p:spPr>
            <a:xfrm flipH="false" flipV="false" rot="0">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28575">
              <a:solidFill>
                <a:srgbClr val="000000"/>
              </a:solidFill>
            </a:ln>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20" id="20"/>
          <p:cNvSpPr/>
          <p:nvPr/>
        </p:nvSpPr>
        <p:spPr>
          <a:xfrm flipH="false" flipV="false" rot="0">
            <a:off x="14978590" y="151178"/>
            <a:ext cx="2078056" cy="2336536"/>
          </a:xfrm>
          <a:custGeom>
            <a:avLst/>
            <a:gdLst/>
            <a:ahLst/>
            <a:cxnLst/>
            <a:rect r="r" b="b" t="t" l="l"/>
            <a:pathLst>
              <a:path h="2336536" w="2078056">
                <a:moveTo>
                  <a:pt x="0" y="0"/>
                </a:moveTo>
                <a:lnTo>
                  <a:pt x="2078056" y="0"/>
                </a:lnTo>
                <a:lnTo>
                  <a:pt x="2078056" y="2336535"/>
                </a:lnTo>
                <a:lnTo>
                  <a:pt x="0" y="2336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2806540" y="3786651"/>
            <a:ext cx="3058297" cy="18218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Eficiente na ordenação de conjuntos de dados</a:t>
            </a:r>
          </a:p>
        </p:txBody>
      </p:sp>
      <p:sp>
        <p:nvSpPr>
          <p:cNvPr name="TextBox 22" id="22"/>
          <p:cNvSpPr txBox="true"/>
          <p:nvPr/>
        </p:nvSpPr>
        <p:spPr>
          <a:xfrm rot="0">
            <a:off x="7686212" y="3558051"/>
            <a:ext cx="3058297" cy="22790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Permite processamento de grandes volumes de dados</a:t>
            </a:r>
          </a:p>
        </p:txBody>
      </p:sp>
      <p:sp>
        <p:nvSpPr>
          <p:cNvPr name="TextBox 23" id="23"/>
          <p:cNvSpPr txBox="true"/>
          <p:nvPr/>
        </p:nvSpPr>
        <p:spPr>
          <a:xfrm rot="0">
            <a:off x="5113880" y="7454437"/>
            <a:ext cx="3058297" cy="13646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Aplicável em diversos contextos</a:t>
            </a:r>
          </a:p>
        </p:txBody>
      </p:sp>
      <p:sp>
        <p:nvSpPr>
          <p:cNvPr name="TextBox 24" id="24"/>
          <p:cNvSpPr txBox="true"/>
          <p:nvPr/>
        </p:nvSpPr>
        <p:spPr>
          <a:xfrm rot="0">
            <a:off x="10011656" y="7454437"/>
            <a:ext cx="3058297" cy="13646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Escolha popular entre algoritmos de ordenação</a:t>
            </a:r>
          </a:p>
        </p:txBody>
      </p:sp>
      <p:sp>
        <p:nvSpPr>
          <p:cNvPr name="TextBox 25" id="25"/>
          <p:cNvSpPr txBox="true"/>
          <p:nvPr/>
        </p:nvSpPr>
        <p:spPr>
          <a:xfrm rot="0">
            <a:off x="12174073" y="3965758"/>
            <a:ext cx="3058297" cy="13646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Preserva a ordem relativa dos elementos</a:t>
            </a:r>
          </a:p>
        </p:txBody>
      </p:sp>
      <p:sp>
        <p:nvSpPr>
          <p:cNvPr name="TextBox 26" id="26"/>
          <p:cNvSpPr txBox="true"/>
          <p:nvPr/>
        </p:nvSpPr>
        <p:spPr>
          <a:xfrm rot="0">
            <a:off x="623255" y="1000125"/>
            <a:ext cx="8346496" cy="1134999"/>
          </a:xfrm>
          <a:prstGeom prst="rect">
            <a:avLst/>
          </a:prstGeom>
        </p:spPr>
        <p:txBody>
          <a:bodyPr anchor="t" rtlCol="false" tIns="0" lIns="0" bIns="0" rIns="0">
            <a:spAutoFit/>
          </a:bodyPr>
          <a:lstStyle/>
          <a:p>
            <a:pPr>
              <a:lnSpc>
                <a:spcPts val="8928"/>
              </a:lnSpc>
            </a:pPr>
            <a:r>
              <a:rPr lang="en-US" sz="7200">
                <a:solidFill>
                  <a:srgbClr val="000000"/>
                </a:solidFill>
                <a:latin typeface="Bebas Neue Bold"/>
              </a:rPr>
              <a:t>conclusão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3027" y="4912304"/>
            <a:ext cx="1258838" cy="1258838"/>
            <a:chOff x="0" y="0"/>
            <a:chExt cx="1678450" cy="1678450"/>
          </a:xfrm>
        </p:grpSpPr>
        <p:sp>
          <p:nvSpPr>
            <p:cNvPr name="Freeform 3" id="3"/>
            <p:cNvSpPr/>
            <p:nvPr/>
          </p:nvSpPr>
          <p:spPr>
            <a:xfrm flipH="false" flipV="false" rot="0">
              <a:off x="0" y="0"/>
              <a:ext cx="1678450" cy="1678450"/>
            </a:xfrm>
            <a:custGeom>
              <a:avLst/>
              <a:gdLst/>
              <a:ahLst/>
              <a:cxnLst/>
              <a:rect r="r" b="b" t="t" l="l"/>
              <a:pathLst>
                <a:path h="1678450" w="1678450">
                  <a:moveTo>
                    <a:pt x="0" y="0"/>
                  </a:moveTo>
                  <a:lnTo>
                    <a:pt x="1678450" y="0"/>
                  </a:lnTo>
                  <a:lnTo>
                    <a:pt x="1678450" y="1678450"/>
                  </a:lnTo>
                  <a:lnTo>
                    <a:pt x="0" y="1678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08262" y="308262"/>
              <a:ext cx="1061927" cy="106192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000000">
                  <a:alpha val="0"/>
                </a:srgbClr>
              </a:solidFill>
              <a:ln w="28575">
                <a:solidFill>
                  <a:srgbClr val="000000"/>
                </a:solidFill>
              </a:ln>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920"/>
                  </a:lnSpc>
                </a:pPr>
              </a:p>
            </p:txBody>
          </p:sp>
        </p:grpSp>
        <p:grpSp>
          <p:nvGrpSpPr>
            <p:cNvPr name="Group 7" id="7"/>
            <p:cNvGrpSpPr/>
            <p:nvPr/>
          </p:nvGrpSpPr>
          <p:grpSpPr>
            <a:xfrm rot="0">
              <a:off x="464152" y="464152"/>
              <a:ext cx="750146" cy="750146"/>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B8FF"/>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920"/>
                  </a:lnSpc>
                </a:pPr>
              </a:p>
            </p:txBody>
          </p:sp>
        </p:grpSp>
      </p:grpSp>
      <p:grpSp>
        <p:nvGrpSpPr>
          <p:cNvPr name="Group 10" id="10"/>
          <p:cNvGrpSpPr/>
          <p:nvPr/>
        </p:nvGrpSpPr>
        <p:grpSpPr>
          <a:xfrm rot="0">
            <a:off x="6147041" y="4912304"/>
            <a:ext cx="1258838" cy="1258838"/>
            <a:chOff x="0" y="0"/>
            <a:chExt cx="1678450" cy="1678450"/>
          </a:xfrm>
        </p:grpSpPr>
        <p:sp>
          <p:nvSpPr>
            <p:cNvPr name="Freeform 11" id="11"/>
            <p:cNvSpPr/>
            <p:nvPr/>
          </p:nvSpPr>
          <p:spPr>
            <a:xfrm flipH="false" flipV="false" rot="0">
              <a:off x="0" y="0"/>
              <a:ext cx="1678450" cy="1678450"/>
            </a:xfrm>
            <a:custGeom>
              <a:avLst/>
              <a:gdLst/>
              <a:ahLst/>
              <a:cxnLst/>
              <a:rect r="r" b="b" t="t" l="l"/>
              <a:pathLst>
                <a:path h="1678450" w="1678450">
                  <a:moveTo>
                    <a:pt x="0" y="0"/>
                  </a:moveTo>
                  <a:lnTo>
                    <a:pt x="1678450" y="0"/>
                  </a:lnTo>
                  <a:lnTo>
                    <a:pt x="1678450" y="1678450"/>
                  </a:lnTo>
                  <a:lnTo>
                    <a:pt x="0" y="1678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308262" y="308262"/>
              <a:ext cx="1061927" cy="10619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000000">
                  <a:alpha val="0"/>
                </a:srgbClr>
              </a:solidFill>
              <a:ln w="28575">
                <a:solidFill>
                  <a:srgbClr val="000000"/>
                </a:solidFill>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839"/>
                  </a:lnSpc>
                </a:pPr>
              </a:p>
            </p:txBody>
          </p:sp>
        </p:grpSp>
        <p:grpSp>
          <p:nvGrpSpPr>
            <p:cNvPr name="Group 15" id="15"/>
            <p:cNvGrpSpPr/>
            <p:nvPr/>
          </p:nvGrpSpPr>
          <p:grpSpPr>
            <a:xfrm rot="0">
              <a:off x="464152" y="464152"/>
              <a:ext cx="750146" cy="750146"/>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B8FF"/>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839"/>
                  </a:lnSpc>
                </a:pPr>
              </a:p>
            </p:txBody>
          </p:sp>
        </p:grpSp>
      </p:grpSp>
      <p:sp>
        <p:nvSpPr>
          <p:cNvPr name="AutoShape 18" id="18"/>
          <p:cNvSpPr/>
          <p:nvPr/>
        </p:nvSpPr>
        <p:spPr>
          <a:xfrm>
            <a:off x="1541857" y="5556010"/>
            <a:ext cx="4635191" cy="0"/>
          </a:xfrm>
          <a:prstGeom prst="line">
            <a:avLst/>
          </a:prstGeom>
          <a:ln cap="flat" w="28575">
            <a:solidFill>
              <a:srgbClr val="000000"/>
            </a:solidFill>
            <a:prstDash val="sysDash"/>
            <a:headEnd type="none" len="sm" w="sm"/>
            <a:tailEnd type="none" len="sm" w="sm"/>
          </a:ln>
        </p:spPr>
      </p:sp>
      <p:sp>
        <p:nvSpPr>
          <p:cNvPr name="AutoShape 19" id="19"/>
          <p:cNvSpPr/>
          <p:nvPr/>
        </p:nvSpPr>
        <p:spPr>
          <a:xfrm>
            <a:off x="7375871" y="5556010"/>
            <a:ext cx="4635191" cy="0"/>
          </a:xfrm>
          <a:prstGeom prst="line">
            <a:avLst/>
          </a:prstGeom>
          <a:ln cap="flat" w="28575">
            <a:solidFill>
              <a:srgbClr val="000000"/>
            </a:solidFill>
            <a:prstDash val="sysDash"/>
            <a:headEnd type="none" len="sm" w="sm"/>
            <a:tailEnd type="none" len="sm" w="sm"/>
          </a:ln>
        </p:spPr>
      </p:sp>
      <p:sp>
        <p:nvSpPr>
          <p:cNvPr name="AutoShape 20" id="20"/>
          <p:cNvSpPr/>
          <p:nvPr/>
        </p:nvSpPr>
        <p:spPr>
          <a:xfrm>
            <a:off x="13168332" y="5556010"/>
            <a:ext cx="5119668" cy="14288"/>
          </a:xfrm>
          <a:prstGeom prst="line">
            <a:avLst/>
          </a:prstGeom>
          <a:ln cap="flat" w="28575">
            <a:solidFill>
              <a:srgbClr val="000000"/>
            </a:solidFill>
            <a:prstDash val="sysDash"/>
            <a:headEnd type="none" len="sm" w="sm"/>
            <a:tailEnd type="none" len="sm" w="sm"/>
          </a:ln>
        </p:spPr>
      </p:sp>
      <p:grpSp>
        <p:nvGrpSpPr>
          <p:cNvPr name="Group 21" id="21"/>
          <p:cNvGrpSpPr/>
          <p:nvPr/>
        </p:nvGrpSpPr>
        <p:grpSpPr>
          <a:xfrm rot="0">
            <a:off x="11981055" y="4912304"/>
            <a:ext cx="1258838" cy="1258838"/>
            <a:chOff x="0" y="0"/>
            <a:chExt cx="1678450" cy="1678450"/>
          </a:xfrm>
        </p:grpSpPr>
        <p:sp>
          <p:nvSpPr>
            <p:cNvPr name="Freeform 22" id="22"/>
            <p:cNvSpPr/>
            <p:nvPr/>
          </p:nvSpPr>
          <p:spPr>
            <a:xfrm flipH="false" flipV="false" rot="0">
              <a:off x="0" y="0"/>
              <a:ext cx="1678450" cy="1678450"/>
            </a:xfrm>
            <a:custGeom>
              <a:avLst/>
              <a:gdLst/>
              <a:ahLst/>
              <a:cxnLst/>
              <a:rect r="r" b="b" t="t" l="l"/>
              <a:pathLst>
                <a:path h="1678450" w="1678450">
                  <a:moveTo>
                    <a:pt x="0" y="0"/>
                  </a:moveTo>
                  <a:lnTo>
                    <a:pt x="1678450" y="0"/>
                  </a:lnTo>
                  <a:lnTo>
                    <a:pt x="1678450" y="1678450"/>
                  </a:lnTo>
                  <a:lnTo>
                    <a:pt x="0" y="1678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308262" y="308262"/>
              <a:ext cx="1061927" cy="106192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000000">
                  <a:alpha val="0"/>
                </a:srgbClr>
              </a:solidFill>
              <a:ln w="28575">
                <a:solidFill>
                  <a:srgbClr val="000000"/>
                </a:solidFill>
              </a:ln>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920"/>
                  </a:lnSpc>
                </a:pPr>
              </a:p>
            </p:txBody>
          </p:sp>
        </p:grpSp>
        <p:grpSp>
          <p:nvGrpSpPr>
            <p:cNvPr name="Group 26" id="26"/>
            <p:cNvGrpSpPr/>
            <p:nvPr/>
          </p:nvGrpSpPr>
          <p:grpSpPr>
            <a:xfrm rot="0">
              <a:off x="464152" y="464152"/>
              <a:ext cx="750146" cy="750146"/>
              <a:chOff x="0" y="0"/>
              <a:chExt cx="812800" cy="812800"/>
            </a:xfrm>
          </p:grpSpPr>
          <p:sp>
            <p:nvSpPr>
              <p:cNvPr name="Freeform 27" id="2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B8FF"/>
              </a:solidFill>
            </p:spPr>
          </p:sp>
          <p:sp>
            <p:nvSpPr>
              <p:cNvPr name="TextBox 28" id="28"/>
              <p:cNvSpPr txBox="true"/>
              <p:nvPr/>
            </p:nvSpPr>
            <p:spPr>
              <a:xfrm>
                <a:off x="76200" y="57150"/>
                <a:ext cx="660400" cy="679450"/>
              </a:xfrm>
              <a:prstGeom prst="rect">
                <a:avLst/>
              </a:prstGeom>
            </p:spPr>
            <p:txBody>
              <a:bodyPr anchor="ctr" rtlCol="false" tIns="50800" lIns="50800" bIns="50800" rIns="50800"/>
              <a:lstStyle/>
              <a:p>
                <a:pPr algn="ctr">
                  <a:lnSpc>
                    <a:spcPts val="920"/>
                  </a:lnSpc>
                </a:pPr>
              </a:p>
            </p:txBody>
          </p:sp>
        </p:grpSp>
      </p:grpSp>
      <p:sp>
        <p:nvSpPr>
          <p:cNvPr name="AutoShape 29" id="29"/>
          <p:cNvSpPr/>
          <p:nvPr/>
        </p:nvSpPr>
        <p:spPr>
          <a:xfrm>
            <a:off x="568036" y="6390433"/>
            <a:ext cx="0" cy="2393346"/>
          </a:xfrm>
          <a:prstGeom prst="line">
            <a:avLst/>
          </a:prstGeom>
          <a:ln cap="flat" w="47625">
            <a:solidFill>
              <a:srgbClr val="59CDFF"/>
            </a:solidFill>
            <a:prstDash val="solid"/>
            <a:headEnd type="none" len="sm" w="sm"/>
            <a:tailEnd type="none" len="sm" w="sm"/>
          </a:ln>
        </p:spPr>
      </p:sp>
      <p:grpSp>
        <p:nvGrpSpPr>
          <p:cNvPr name="Group 30" id="30"/>
          <p:cNvGrpSpPr/>
          <p:nvPr/>
        </p:nvGrpSpPr>
        <p:grpSpPr>
          <a:xfrm rot="0">
            <a:off x="0" y="0"/>
            <a:ext cx="18288000" cy="3656889"/>
            <a:chOff x="0" y="0"/>
            <a:chExt cx="4816593" cy="963131"/>
          </a:xfrm>
        </p:grpSpPr>
        <p:sp>
          <p:nvSpPr>
            <p:cNvPr name="Freeform 31" id="31"/>
            <p:cNvSpPr/>
            <p:nvPr/>
          </p:nvSpPr>
          <p:spPr>
            <a:xfrm flipH="false" flipV="false" rot="0">
              <a:off x="0" y="0"/>
              <a:ext cx="4816592" cy="963131"/>
            </a:xfrm>
            <a:custGeom>
              <a:avLst/>
              <a:gdLst/>
              <a:ahLst/>
              <a:cxnLst/>
              <a:rect r="r" b="b" t="t" l="l"/>
              <a:pathLst>
                <a:path h="963131" w="4816592">
                  <a:moveTo>
                    <a:pt x="0" y="0"/>
                  </a:moveTo>
                  <a:lnTo>
                    <a:pt x="4816592" y="0"/>
                  </a:lnTo>
                  <a:lnTo>
                    <a:pt x="4816592" y="963131"/>
                  </a:lnTo>
                  <a:lnTo>
                    <a:pt x="0" y="963131"/>
                  </a:lnTo>
                  <a:close/>
                </a:path>
              </a:pathLst>
            </a:custGeom>
            <a:solidFill>
              <a:srgbClr val="99B9FF"/>
            </a:solidFill>
          </p:spPr>
        </p:sp>
        <p:sp>
          <p:nvSpPr>
            <p:cNvPr name="TextBox 32" id="3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33" id="33"/>
          <p:cNvSpPr/>
          <p:nvPr/>
        </p:nvSpPr>
        <p:spPr>
          <a:xfrm flipH="true">
            <a:off x="6385590" y="6390433"/>
            <a:ext cx="16459" cy="2393505"/>
          </a:xfrm>
          <a:prstGeom prst="line">
            <a:avLst/>
          </a:prstGeom>
          <a:ln cap="flat" w="47625">
            <a:solidFill>
              <a:srgbClr val="59CDFF"/>
            </a:solidFill>
            <a:prstDash val="solid"/>
            <a:headEnd type="none" len="sm" w="sm"/>
            <a:tailEnd type="none" len="sm" w="sm"/>
          </a:ln>
        </p:spPr>
      </p:sp>
      <p:sp>
        <p:nvSpPr>
          <p:cNvPr name="AutoShape 34" id="34"/>
          <p:cNvSpPr/>
          <p:nvPr/>
        </p:nvSpPr>
        <p:spPr>
          <a:xfrm>
            <a:off x="12236063" y="6315013"/>
            <a:ext cx="16459" cy="2468766"/>
          </a:xfrm>
          <a:prstGeom prst="line">
            <a:avLst/>
          </a:prstGeom>
          <a:ln cap="flat" w="47625">
            <a:solidFill>
              <a:srgbClr val="59CDFF"/>
            </a:solidFill>
            <a:prstDash val="solid"/>
            <a:headEnd type="none" len="sm" w="sm"/>
            <a:tailEnd type="none" len="sm" w="sm"/>
          </a:ln>
        </p:spPr>
      </p:sp>
      <p:sp>
        <p:nvSpPr>
          <p:cNvPr name="Freeform 35" id="35"/>
          <p:cNvSpPr/>
          <p:nvPr/>
        </p:nvSpPr>
        <p:spPr>
          <a:xfrm flipH="false" flipV="false" rot="0">
            <a:off x="13239892" y="247820"/>
            <a:ext cx="3229884" cy="3161249"/>
          </a:xfrm>
          <a:custGeom>
            <a:avLst/>
            <a:gdLst/>
            <a:ahLst/>
            <a:cxnLst/>
            <a:rect r="r" b="b" t="t" l="l"/>
            <a:pathLst>
              <a:path h="3161249" w="3229884">
                <a:moveTo>
                  <a:pt x="0" y="0"/>
                </a:moveTo>
                <a:lnTo>
                  <a:pt x="3229884" y="0"/>
                </a:lnTo>
                <a:lnTo>
                  <a:pt x="3229884" y="3161249"/>
                </a:lnTo>
                <a:lnTo>
                  <a:pt x="0" y="3161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6" id="36"/>
          <p:cNvGrpSpPr/>
          <p:nvPr/>
        </p:nvGrpSpPr>
        <p:grpSpPr>
          <a:xfrm rot="0">
            <a:off x="382128" y="4981405"/>
            <a:ext cx="1120636" cy="1120636"/>
            <a:chOff x="0" y="0"/>
            <a:chExt cx="1494182" cy="1494182"/>
          </a:xfrm>
        </p:grpSpPr>
        <p:sp>
          <p:nvSpPr>
            <p:cNvPr name="Freeform 37" id="37"/>
            <p:cNvSpPr/>
            <p:nvPr/>
          </p:nvSpPr>
          <p:spPr>
            <a:xfrm flipH="false" flipV="false" rot="0">
              <a:off x="0" y="0"/>
              <a:ext cx="1494182" cy="1494182"/>
            </a:xfrm>
            <a:custGeom>
              <a:avLst/>
              <a:gdLst/>
              <a:ahLst/>
              <a:cxnLst/>
              <a:rect r="r" b="b" t="t" l="l"/>
              <a:pathLst>
                <a:path h="1494182" w="1494182">
                  <a:moveTo>
                    <a:pt x="0" y="0"/>
                  </a:moveTo>
                  <a:lnTo>
                    <a:pt x="1494182" y="0"/>
                  </a:lnTo>
                  <a:lnTo>
                    <a:pt x="1494182" y="1494182"/>
                  </a:lnTo>
                  <a:lnTo>
                    <a:pt x="0" y="1494182"/>
                  </a:lnTo>
                  <a:lnTo>
                    <a:pt x="0" y="0"/>
                  </a:lnTo>
                  <a:close/>
                </a:path>
              </a:pathLst>
            </a:custGeom>
            <a:blipFill>
              <a:blip r:embed="rId6"/>
              <a:stretch>
                <a:fillRect l="0" t="0" r="0" b="0"/>
              </a:stretch>
            </a:blipFill>
          </p:spPr>
        </p:sp>
      </p:grpSp>
      <p:grpSp>
        <p:nvGrpSpPr>
          <p:cNvPr name="Group 38" id="38"/>
          <p:cNvGrpSpPr/>
          <p:nvPr/>
        </p:nvGrpSpPr>
        <p:grpSpPr>
          <a:xfrm rot="0">
            <a:off x="12011062" y="4995692"/>
            <a:ext cx="1120636" cy="1120636"/>
            <a:chOff x="0" y="0"/>
            <a:chExt cx="1494182" cy="1494182"/>
          </a:xfrm>
        </p:grpSpPr>
        <p:sp>
          <p:nvSpPr>
            <p:cNvPr name="Freeform 39" id="39"/>
            <p:cNvSpPr/>
            <p:nvPr/>
          </p:nvSpPr>
          <p:spPr>
            <a:xfrm flipH="false" flipV="false" rot="0">
              <a:off x="0" y="0"/>
              <a:ext cx="1494182" cy="1494182"/>
            </a:xfrm>
            <a:custGeom>
              <a:avLst/>
              <a:gdLst/>
              <a:ahLst/>
              <a:cxnLst/>
              <a:rect r="r" b="b" t="t" l="l"/>
              <a:pathLst>
                <a:path h="1494182" w="1494182">
                  <a:moveTo>
                    <a:pt x="0" y="0"/>
                  </a:moveTo>
                  <a:lnTo>
                    <a:pt x="1494182" y="0"/>
                  </a:lnTo>
                  <a:lnTo>
                    <a:pt x="1494182" y="1494182"/>
                  </a:lnTo>
                  <a:lnTo>
                    <a:pt x="0" y="1494182"/>
                  </a:lnTo>
                  <a:lnTo>
                    <a:pt x="0" y="0"/>
                  </a:lnTo>
                  <a:close/>
                </a:path>
              </a:pathLst>
            </a:custGeom>
            <a:blipFill>
              <a:blip r:embed="rId7"/>
              <a:stretch>
                <a:fillRect l="0" t="0" r="0" b="0"/>
              </a:stretch>
            </a:blipFill>
          </p:spPr>
        </p:sp>
      </p:grpSp>
      <p:sp>
        <p:nvSpPr>
          <p:cNvPr name="TextBox 40" id="40"/>
          <p:cNvSpPr txBox="true"/>
          <p:nvPr/>
        </p:nvSpPr>
        <p:spPr>
          <a:xfrm rot="0">
            <a:off x="797504" y="1566197"/>
            <a:ext cx="8346496" cy="1125474"/>
          </a:xfrm>
          <a:prstGeom prst="rect">
            <a:avLst/>
          </a:prstGeom>
        </p:spPr>
        <p:txBody>
          <a:bodyPr anchor="t" rtlCol="false" tIns="0" lIns="0" bIns="0" rIns="0">
            <a:spAutoFit/>
          </a:bodyPr>
          <a:lstStyle/>
          <a:p>
            <a:pPr>
              <a:lnSpc>
                <a:spcPts val="8928"/>
              </a:lnSpc>
            </a:pPr>
            <a:r>
              <a:rPr lang="en-US" sz="7200">
                <a:solidFill>
                  <a:srgbClr val="000000"/>
                </a:solidFill>
                <a:latin typeface="Bebas Neue Bold"/>
              </a:rPr>
              <a:t>contexto histórico</a:t>
            </a:r>
          </a:p>
        </p:txBody>
      </p:sp>
      <p:sp>
        <p:nvSpPr>
          <p:cNvPr name="TextBox 41" id="41"/>
          <p:cNvSpPr txBox="true"/>
          <p:nvPr/>
        </p:nvSpPr>
        <p:spPr>
          <a:xfrm rot="0">
            <a:off x="6651936" y="6352999"/>
            <a:ext cx="5180634" cy="2840355"/>
          </a:xfrm>
          <a:prstGeom prst="rect">
            <a:avLst/>
          </a:prstGeom>
        </p:spPr>
        <p:txBody>
          <a:bodyPr anchor="t" rtlCol="false" tIns="0" lIns="0" bIns="0" rIns="0">
            <a:spAutoFit/>
          </a:bodyPr>
          <a:lstStyle/>
          <a:p>
            <a:pPr>
              <a:lnSpc>
                <a:spcPts val="3255"/>
              </a:lnSpc>
            </a:pPr>
            <a:r>
              <a:rPr lang="en-US" sz="2100">
                <a:solidFill>
                  <a:srgbClr val="000000"/>
                </a:solidFill>
                <a:latin typeface="Montserrat Classic"/>
              </a:rPr>
              <a:t>Em</a:t>
            </a:r>
            <a:r>
              <a:rPr lang="en-US" sz="2100">
                <a:solidFill>
                  <a:srgbClr val="000000"/>
                </a:solidFill>
                <a:latin typeface="Montserrat Classic"/>
              </a:rPr>
              <a:t> 1950: O Merge Sort começa a ganhar popularidade e é mais amplamente conhecido entre os cientistas da computação. Durante essa época, sua eficiência e estabilidade são reconhecidas.</a:t>
            </a:r>
          </a:p>
          <a:p>
            <a:pPr algn="l" marL="0" indent="0" lvl="1">
              <a:lnSpc>
                <a:spcPts val="3255"/>
              </a:lnSpc>
              <a:spcBef>
                <a:spcPct val="0"/>
              </a:spcBef>
            </a:pPr>
          </a:p>
        </p:txBody>
      </p:sp>
      <p:sp>
        <p:nvSpPr>
          <p:cNvPr name="TextBox 42" id="42"/>
          <p:cNvSpPr txBox="true"/>
          <p:nvPr/>
        </p:nvSpPr>
        <p:spPr>
          <a:xfrm rot="0">
            <a:off x="817922" y="6338378"/>
            <a:ext cx="5180634" cy="2840355"/>
          </a:xfrm>
          <a:prstGeom prst="rect">
            <a:avLst/>
          </a:prstGeom>
        </p:spPr>
        <p:txBody>
          <a:bodyPr anchor="t" rtlCol="false" tIns="0" lIns="0" bIns="0" rIns="0">
            <a:spAutoFit/>
          </a:bodyPr>
          <a:lstStyle/>
          <a:p>
            <a:pPr>
              <a:lnSpc>
                <a:spcPts val="3255"/>
              </a:lnSpc>
            </a:pPr>
            <a:r>
              <a:rPr lang="en-US" sz="2100">
                <a:solidFill>
                  <a:srgbClr val="000000"/>
                </a:solidFill>
                <a:latin typeface="Montserrat Classic"/>
              </a:rPr>
              <a:t>Na década de 1940: John von Neumann propõe o algoritmo Merge Sort, que se baseia no conceito de intercalação (merge) de sequências ordenadas. Esta é uma das primeiras manifestações do algoritmo.</a:t>
            </a:r>
          </a:p>
          <a:p>
            <a:pPr algn="l" marL="0" indent="0" lvl="1">
              <a:lnSpc>
                <a:spcPts val="3255"/>
              </a:lnSpc>
              <a:spcBef>
                <a:spcPct val="0"/>
              </a:spcBef>
            </a:pPr>
          </a:p>
        </p:txBody>
      </p:sp>
      <p:sp>
        <p:nvSpPr>
          <p:cNvPr name="TextBox 43" id="43"/>
          <p:cNvSpPr txBox="true"/>
          <p:nvPr/>
        </p:nvSpPr>
        <p:spPr>
          <a:xfrm rot="0">
            <a:off x="12485950" y="6262958"/>
            <a:ext cx="5180634" cy="2430780"/>
          </a:xfrm>
          <a:prstGeom prst="rect">
            <a:avLst/>
          </a:prstGeom>
        </p:spPr>
        <p:txBody>
          <a:bodyPr anchor="t" rtlCol="false" tIns="0" lIns="0" bIns="0" rIns="0">
            <a:spAutoFit/>
          </a:bodyPr>
          <a:lstStyle/>
          <a:p>
            <a:pPr algn="l" marL="0" indent="0" lvl="1">
              <a:lnSpc>
                <a:spcPts val="3255"/>
              </a:lnSpc>
              <a:spcBef>
                <a:spcPct val="0"/>
              </a:spcBef>
            </a:pPr>
            <a:r>
              <a:rPr lang="en-US" sz="2100">
                <a:solidFill>
                  <a:srgbClr val="000000"/>
                </a:solidFill>
                <a:latin typeface="Montserrat Classic"/>
              </a:rPr>
              <a:t>Em 1960: O paradigma "divisão e conquista" é formalizado por cientistas da computação, como John von Neumann e Donald Knuth. O Merge Sort é citado como um exemplo importante desse paradigma.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656889"/>
            <a:chOff x="0" y="0"/>
            <a:chExt cx="4816593" cy="963131"/>
          </a:xfrm>
        </p:grpSpPr>
        <p:sp>
          <p:nvSpPr>
            <p:cNvPr name="Freeform 3" id="3"/>
            <p:cNvSpPr/>
            <p:nvPr/>
          </p:nvSpPr>
          <p:spPr>
            <a:xfrm flipH="false" flipV="false" rot="0">
              <a:off x="0" y="0"/>
              <a:ext cx="4816592" cy="963131"/>
            </a:xfrm>
            <a:custGeom>
              <a:avLst/>
              <a:gdLst/>
              <a:ahLst/>
              <a:cxnLst/>
              <a:rect r="r" b="b" t="t" l="l"/>
              <a:pathLst>
                <a:path h="963131" w="4816592">
                  <a:moveTo>
                    <a:pt x="0" y="0"/>
                  </a:moveTo>
                  <a:lnTo>
                    <a:pt x="4816592" y="0"/>
                  </a:lnTo>
                  <a:lnTo>
                    <a:pt x="4816592" y="963131"/>
                  </a:lnTo>
                  <a:lnTo>
                    <a:pt x="0" y="963131"/>
                  </a:lnTo>
                  <a:close/>
                </a:path>
              </a:pathLst>
            </a:custGeom>
            <a:solidFill>
              <a:srgbClr val="99B9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97504" y="4912304"/>
            <a:ext cx="1258838" cy="1258838"/>
            <a:chOff x="0" y="0"/>
            <a:chExt cx="1678450" cy="1678450"/>
          </a:xfrm>
        </p:grpSpPr>
        <p:sp>
          <p:nvSpPr>
            <p:cNvPr name="Freeform 6" id="6"/>
            <p:cNvSpPr/>
            <p:nvPr/>
          </p:nvSpPr>
          <p:spPr>
            <a:xfrm flipH="false" flipV="false" rot="0">
              <a:off x="0" y="0"/>
              <a:ext cx="1678450" cy="1678450"/>
            </a:xfrm>
            <a:custGeom>
              <a:avLst/>
              <a:gdLst/>
              <a:ahLst/>
              <a:cxnLst/>
              <a:rect r="r" b="b" t="t" l="l"/>
              <a:pathLst>
                <a:path h="1678450" w="1678450">
                  <a:moveTo>
                    <a:pt x="0" y="0"/>
                  </a:moveTo>
                  <a:lnTo>
                    <a:pt x="1678450" y="0"/>
                  </a:lnTo>
                  <a:lnTo>
                    <a:pt x="1678450" y="1678450"/>
                  </a:lnTo>
                  <a:lnTo>
                    <a:pt x="0" y="1678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08262" y="308262"/>
              <a:ext cx="1061927" cy="106192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000000">
                  <a:alpha val="0"/>
                </a:srgbClr>
              </a:solidFill>
              <a:ln w="28575">
                <a:solidFill>
                  <a:srgbClr val="000000"/>
                </a:solidFill>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920"/>
                  </a:lnSpc>
                </a:pPr>
              </a:p>
            </p:txBody>
          </p:sp>
        </p:grpSp>
        <p:grpSp>
          <p:nvGrpSpPr>
            <p:cNvPr name="Group 10" id="10"/>
            <p:cNvGrpSpPr/>
            <p:nvPr/>
          </p:nvGrpSpPr>
          <p:grpSpPr>
            <a:xfrm rot="0">
              <a:off x="464152" y="464152"/>
              <a:ext cx="750146" cy="750146"/>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B8FF"/>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920"/>
                  </a:lnSpc>
                </a:pPr>
              </a:p>
            </p:txBody>
          </p:sp>
        </p:grpSp>
      </p:grpSp>
      <p:grpSp>
        <p:nvGrpSpPr>
          <p:cNvPr name="Group 13" id="13"/>
          <p:cNvGrpSpPr/>
          <p:nvPr/>
        </p:nvGrpSpPr>
        <p:grpSpPr>
          <a:xfrm rot="0">
            <a:off x="6631518" y="4912304"/>
            <a:ext cx="1258838" cy="1258838"/>
            <a:chOff x="0" y="0"/>
            <a:chExt cx="1678450" cy="1678450"/>
          </a:xfrm>
        </p:grpSpPr>
        <p:sp>
          <p:nvSpPr>
            <p:cNvPr name="Freeform 14" id="14"/>
            <p:cNvSpPr/>
            <p:nvPr/>
          </p:nvSpPr>
          <p:spPr>
            <a:xfrm flipH="false" flipV="false" rot="0">
              <a:off x="0" y="0"/>
              <a:ext cx="1678450" cy="1678450"/>
            </a:xfrm>
            <a:custGeom>
              <a:avLst/>
              <a:gdLst/>
              <a:ahLst/>
              <a:cxnLst/>
              <a:rect r="r" b="b" t="t" l="l"/>
              <a:pathLst>
                <a:path h="1678450" w="1678450">
                  <a:moveTo>
                    <a:pt x="0" y="0"/>
                  </a:moveTo>
                  <a:lnTo>
                    <a:pt x="1678450" y="0"/>
                  </a:lnTo>
                  <a:lnTo>
                    <a:pt x="1678450" y="1678450"/>
                  </a:lnTo>
                  <a:lnTo>
                    <a:pt x="0" y="1678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308262" y="308262"/>
              <a:ext cx="1061927" cy="10619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000000">
                  <a:alpha val="0"/>
                </a:srgbClr>
              </a:solidFill>
              <a:ln w="28575">
                <a:solidFill>
                  <a:srgbClr val="000000"/>
                </a:solidFill>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839"/>
                  </a:lnSpc>
                </a:pPr>
              </a:p>
            </p:txBody>
          </p:sp>
        </p:grpSp>
        <p:grpSp>
          <p:nvGrpSpPr>
            <p:cNvPr name="Group 18" id="18"/>
            <p:cNvGrpSpPr/>
            <p:nvPr/>
          </p:nvGrpSpPr>
          <p:grpSpPr>
            <a:xfrm rot="0">
              <a:off x="464152" y="464152"/>
              <a:ext cx="750146" cy="750146"/>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B8FF"/>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839"/>
                  </a:lnSpc>
                </a:pPr>
              </a:p>
            </p:txBody>
          </p:sp>
        </p:grpSp>
      </p:grpSp>
      <p:sp>
        <p:nvSpPr>
          <p:cNvPr name="AutoShape 21" id="21"/>
          <p:cNvSpPr/>
          <p:nvPr/>
        </p:nvSpPr>
        <p:spPr>
          <a:xfrm rot="0">
            <a:off x="2026334" y="5541723"/>
            <a:ext cx="4635191" cy="0"/>
          </a:xfrm>
          <a:prstGeom prst="line">
            <a:avLst/>
          </a:prstGeom>
          <a:ln cap="flat" w="28575">
            <a:solidFill>
              <a:srgbClr val="000000"/>
            </a:solidFill>
            <a:prstDash val="sysDash"/>
            <a:headEnd type="none" len="sm" w="sm"/>
            <a:tailEnd type="none" len="sm" w="sm"/>
          </a:ln>
        </p:spPr>
      </p:sp>
      <p:sp>
        <p:nvSpPr>
          <p:cNvPr name="AutoShape 22" id="22"/>
          <p:cNvSpPr/>
          <p:nvPr/>
        </p:nvSpPr>
        <p:spPr>
          <a:xfrm rot="0">
            <a:off x="0" y="5541723"/>
            <a:ext cx="858242" cy="0"/>
          </a:xfrm>
          <a:prstGeom prst="line">
            <a:avLst/>
          </a:prstGeom>
          <a:ln cap="flat" w="28575">
            <a:solidFill>
              <a:srgbClr val="000000"/>
            </a:solidFill>
            <a:prstDash val="sysDash"/>
            <a:headEnd type="none" len="sm" w="sm"/>
            <a:tailEnd type="none" len="sm" w="sm"/>
          </a:ln>
        </p:spPr>
      </p:sp>
      <p:sp>
        <p:nvSpPr>
          <p:cNvPr name="AutoShape 23" id="23"/>
          <p:cNvSpPr/>
          <p:nvPr/>
        </p:nvSpPr>
        <p:spPr>
          <a:xfrm rot="0">
            <a:off x="7860348" y="5541723"/>
            <a:ext cx="4635191" cy="0"/>
          </a:xfrm>
          <a:prstGeom prst="line">
            <a:avLst/>
          </a:prstGeom>
          <a:ln cap="flat" w="28575">
            <a:solidFill>
              <a:srgbClr val="000000"/>
            </a:solidFill>
            <a:prstDash val="sysDash"/>
            <a:headEnd type="none" len="sm" w="sm"/>
            <a:tailEnd type="none" len="sm" w="sm"/>
          </a:ln>
        </p:spPr>
      </p:sp>
      <p:grpSp>
        <p:nvGrpSpPr>
          <p:cNvPr name="Group 24" id="24"/>
          <p:cNvGrpSpPr/>
          <p:nvPr/>
        </p:nvGrpSpPr>
        <p:grpSpPr>
          <a:xfrm rot="0">
            <a:off x="12465532" y="4912304"/>
            <a:ext cx="1258838" cy="1258838"/>
            <a:chOff x="0" y="0"/>
            <a:chExt cx="1678450" cy="1678450"/>
          </a:xfrm>
        </p:grpSpPr>
        <p:sp>
          <p:nvSpPr>
            <p:cNvPr name="Freeform 25" id="25"/>
            <p:cNvSpPr/>
            <p:nvPr/>
          </p:nvSpPr>
          <p:spPr>
            <a:xfrm flipH="false" flipV="false" rot="0">
              <a:off x="0" y="0"/>
              <a:ext cx="1678450" cy="1678450"/>
            </a:xfrm>
            <a:custGeom>
              <a:avLst/>
              <a:gdLst/>
              <a:ahLst/>
              <a:cxnLst/>
              <a:rect r="r" b="b" t="t" l="l"/>
              <a:pathLst>
                <a:path h="1678450" w="1678450">
                  <a:moveTo>
                    <a:pt x="0" y="0"/>
                  </a:moveTo>
                  <a:lnTo>
                    <a:pt x="1678450" y="0"/>
                  </a:lnTo>
                  <a:lnTo>
                    <a:pt x="1678450" y="1678450"/>
                  </a:lnTo>
                  <a:lnTo>
                    <a:pt x="0" y="1678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6" id="26"/>
            <p:cNvGrpSpPr/>
            <p:nvPr/>
          </p:nvGrpSpPr>
          <p:grpSpPr>
            <a:xfrm rot="0">
              <a:off x="308262" y="308262"/>
              <a:ext cx="1061927" cy="106192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000000">
                  <a:alpha val="0"/>
                </a:srgbClr>
              </a:solidFill>
              <a:ln w="28575">
                <a:solidFill>
                  <a:srgbClr val="000000"/>
                </a:solidFill>
              </a:ln>
            </p:spPr>
          </p:sp>
          <p:sp>
            <p:nvSpPr>
              <p:cNvPr name="TextBox 28" id="28"/>
              <p:cNvSpPr txBox="true"/>
              <p:nvPr/>
            </p:nvSpPr>
            <p:spPr>
              <a:xfrm>
                <a:off x="76200" y="57150"/>
                <a:ext cx="660400" cy="679450"/>
              </a:xfrm>
              <a:prstGeom prst="rect">
                <a:avLst/>
              </a:prstGeom>
            </p:spPr>
            <p:txBody>
              <a:bodyPr anchor="ctr" rtlCol="false" tIns="50800" lIns="50800" bIns="50800" rIns="50800"/>
              <a:lstStyle/>
              <a:p>
                <a:pPr algn="ctr">
                  <a:lnSpc>
                    <a:spcPts val="920"/>
                  </a:lnSpc>
                </a:pPr>
              </a:p>
            </p:txBody>
          </p:sp>
        </p:grpSp>
        <p:grpSp>
          <p:nvGrpSpPr>
            <p:cNvPr name="Group 29" id="29"/>
            <p:cNvGrpSpPr/>
            <p:nvPr/>
          </p:nvGrpSpPr>
          <p:grpSpPr>
            <a:xfrm rot="0">
              <a:off x="464152" y="464152"/>
              <a:ext cx="750146" cy="750146"/>
              <a:chOff x="0" y="0"/>
              <a:chExt cx="812800" cy="812800"/>
            </a:xfrm>
          </p:grpSpPr>
          <p:sp>
            <p:nvSpPr>
              <p:cNvPr name="Freeform 30" id="3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B8FF"/>
              </a:solidFill>
            </p:spPr>
          </p:sp>
          <p:sp>
            <p:nvSpPr>
              <p:cNvPr name="TextBox 31" id="31"/>
              <p:cNvSpPr txBox="true"/>
              <p:nvPr/>
            </p:nvSpPr>
            <p:spPr>
              <a:xfrm>
                <a:off x="76200" y="57150"/>
                <a:ext cx="660400" cy="679450"/>
              </a:xfrm>
              <a:prstGeom prst="rect">
                <a:avLst/>
              </a:prstGeom>
            </p:spPr>
            <p:txBody>
              <a:bodyPr anchor="ctr" rtlCol="false" tIns="50800" lIns="50800" bIns="50800" rIns="50800"/>
              <a:lstStyle/>
              <a:p>
                <a:pPr algn="ctr">
                  <a:lnSpc>
                    <a:spcPts val="920"/>
                  </a:lnSpc>
                </a:pPr>
              </a:p>
            </p:txBody>
          </p:sp>
        </p:grpSp>
      </p:grpSp>
      <p:sp>
        <p:nvSpPr>
          <p:cNvPr name="AutoShape 32" id="32"/>
          <p:cNvSpPr/>
          <p:nvPr/>
        </p:nvSpPr>
        <p:spPr>
          <a:xfrm flipH="true">
            <a:off x="1028700" y="6390433"/>
            <a:ext cx="23813" cy="2494141"/>
          </a:xfrm>
          <a:prstGeom prst="line">
            <a:avLst/>
          </a:prstGeom>
          <a:ln cap="flat" w="47625">
            <a:solidFill>
              <a:srgbClr val="59CDFF"/>
            </a:solidFill>
            <a:prstDash val="solid"/>
            <a:headEnd type="none" len="sm" w="sm"/>
            <a:tailEnd type="none" len="sm" w="sm"/>
          </a:ln>
        </p:spPr>
      </p:sp>
      <p:sp>
        <p:nvSpPr>
          <p:cNvPr name="AutoShape 33" id="33"/>
          <p:cNvSpPr/>
          <p:nvPr/>
        </p:nvSpPr>
        <p:spPr>
          <a:xfrm flipH="true">
            <a:off x="6886526" y="6390433"/>
            <a:ext cx="0" cy="2868005"/>
          </a:xfrm>
          <a:prstGeom prst="line">
            <a:avLst/>
          </a:prstGeom>
          <a:ln cap="flat" w="47625">
            <a:solidFill>
              <a:srgbClr val="59CDFF"/>
            </a:solidFill>
            <a:prstDash val="solid"/>
            <a:headEnd type="none" len="sm" w="sm"/>
            <a:tailEnd type="none" len="sm" w="sm"/>
          </a:ln>
        </p:spPr>
      </p:sp>
      <p:sp>
        <p:nvSpPr>
          <p:cNvPr name="AutoShape 34" id="34"/>
          <p:cNvSpPr/>
          <p:nvPr/>
        </p:nvSpPr>
        <p:spPr>
          <a:xfrm>
            <a:off x="12720540" y="6419674"/>
            <a:ext cx="16459" cy="2838626"/>
          </a:xfrm>
          <a:prstGeom prst="line">
            <a:avLst/>
          </a:prstGeom>
          <a:ln cap="flat" w="47625">
            <a:solidFill>
              <a:srgbClr val="59CDFF"/>
            </a:solidFill>
            <a:prstDash val="solid"/>
            <a:headEnd type="none" len="sm" w="sm"/>
            <a:tailEnd type="none" len="sm" w="sm"/>
          </a:ln>
        </p:spPr>
      </p:sp>
      <p:sp>
        <p:nvSpPr>
          <p:cNvPr name="Freeform 35" id="35"/>
          <p:cNvSpPr/>
          <p:nvPr/>
        </p:nvSpPr>
        <p:spPr>
          <a:xfrm flipH="false" flipV="false" rot="0">
            <a:off x="13724369" y="291059"/>
            <a:ext cx="2755764" cy="3074771"/>
          </a:xfrm>
          <a:custGeom>
            <a:avLst/>
            <a:gdLst/>
            <a:ahLst/>
            <a:cxnLst/>
            <a:rect r="r" b="b" t="t" l="l"/>
            <a:pathLst>
              <a:path h="3074771" w="2755764">
                <a:moveTo>
                  <a:pt x="0" y="0"/>
                </a:moveTo>
                <a:lnTo>
                  <a:pt x="2755764" y="0"/>
                </a:lnTo>
                <a:lnTo>
                  <a:pt x="2755764" y="3074771"/>
                </a:lnTo>
                <a:lnTo>
                  <a:pt x="0" y="30747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6" id="36"/>
          <p:cNvSpPr txBox="true"/>
          <p:nvPr/>
        </p:nvSpPr>
        <p:spPr>
          <a:xfrm rot="0">
            <a:off x="797504" y="1566197"/>
            <a:ext cx="8346496" cy="1125474"/>
          </a:xfrm>
          <a:prstGeom prst="rect">
            <a:avLst/>
          </a:prstGeom>
        </p:spPr>
        <p:txBody>
          <a:bodyPr anchor="t" rtlCol="false" tIns="0" lIns="0" bIns="0" rIns="0">
            <a:spAutoFit/>
          </a:bodyPr>
          <a:lstStyle/>
          <a:p>
            <a:pPr>
              <a:lnSpc>
                <a:spcPts val="8928"/>
              </a:lnSpc>
            </a:pPr>
            <a:r>
              <a:rPr lang="en-US" sz="7200">
                <a:solidFill>
                  <a:srgbClr val="000000"/>
                </a:solidFill>
                <a:latin typeface="Bebas Neue Bold"/>
              </a:rPr>
              <a:t>contexto histórico</a:t>
            </a:r>
          </a:p>
        </p:txBody>
      </p:sp>
      <p:sp>
        <p:nvSpPr>
          <p:cNvPr name="TextBox 37" id="37"/>
          <p:cNvSpPr txBox="true"/>
          <p:nvPr/>
        </p:nvSpPr>
        <p:spPr>
          <a:xfrm rot="0">
            <a:off x="1426923" y="6352999"/>
            <a:ext cx="5048961" cy="2840355"/>
          </a:xfrm>
          <a:prstGeom prst="rect">
            <a:avLst/>
          </a:prstGeom>
        </p:spPr>
        <p:txBody>
          <a:bodyPr anchor="t" rtlCol="false" tIns="0" lIns="0" bIns="0" rIns="0">
            <a:spAutoFit/>
          </a:bodyPr>
          <a:lstStyle/>
          <a:p>
            <a:pPr>
              <a:lnSpc>
                <a:spcPts val="3255"/>
              </a:lnSpc>
            </a:pPr>
            <a:r>
              <a:rPr lang="en-US" sz="2100">
                <a:solidFill>
                  <a:srgbClr val="000000"/>
                </a:solidFill>
                <a:latin typeface="Montserrat Classic"/>
              </a:rPr>
              <a:t>Durante a década de 1970, pesquisadores exploram a otimização do Merge Sort. Alguns aprimoramentos incluem otimização de memória e a implementação de versões iterativas do algoritmo.</a:t>
            </a:r>
          </a:p>
          <a:p>
            <a:pPr algn="l" marL="0" indent="0" lvl="1">
              <a:lnSpc>
                <a:spcPts val="3255"/>
              </a:lnSpc>
              <a:spcBef>
                <a:spcPct val="0"/>
              </a:spcBef>
            </a:pPr>
          </a:p>
        </p:txBody>
      </p:sp>
      <p:sp>
        <p:nvSpPr>
          <p:cNvPr name="TextBox 38" id="38"/>
          <p:cNvSpPr txBox="true"/>
          <p:nvPr/>
        </p:nvSpPr>
        <p:spPr>
          <a:xfrm rot="0">
            <a:off x="7229676" y="6148211"/>
            <a:ext cx="5147716" cy="3249930"/>
          </a:xfrm>
          <a:prstGeom prst="rect">
            <a:avLst/>
          </a:prstGeom>
        </p:spPr>
        <p:txBody>
          <a:bodyPr anchor="t" rtlCol="false" tIns="0" lIns="0" bIns="0" rIns="0">
            <a:spAutoFit/>
          </a:bodyPr>
          <a:lstStyle/>
          <a:p>
            <a:pPr>
              <a:lnSpc>
                <a:spcPts val="3255"/>
              </a:lnSpc>
            </a:pPr>
            <a:r>
              <a:rPr lang="en-US" sz="2100">
                <a:solidFill>
                  <a:srgbClr val="000000"/>
                </a:solidFill>
                <a:latin typeface="Montserrat Classic"/>
              </a:rPr>
              <a:t>Entre </a:t>
            </a:r>
            <a:r>
              <a:rPr lang="en-US" sz="2100">
                <a:solidFill>
                  <a:srgbClr val="000000"/>
                </a:solidFill>
                <a:latin typeface="Montserrat Classic"/>
              </a:rPr>
              <a:t>1980-1990: Com o avanço dos computadores e a necessidade crescente de ordenação eficiente, o Merge Sort mantém sua relevância e é aplicado em diversos contextos, desde ordenação de arrays numéricos até estruturas de dados mais complexas.</a:t>
            </a:r>
          </a:p>
          <a:p>
            <a:pPr algn="l" marL="0" indent="0" lvl="1">
              <a:lnSpc>
                <a:spcPts val="3255"/>
              </a:lnSpc>
              <a:spcBef>
                <a:spcPct val="0"/>
              </a:spcBef>
            </a:pPr>
          </a:p>
        </p:txBody>
      </p:sp>
      <p:sp>
        <p:nvSpPr>
          <p:cNvPr name="TextBox 39" id="39"/>
          <p:cNvSpPr txBox="true"/>
          <p:nvPr/>
        </p:nvSpPr>
        <p:spPr>
          <a:xfrm rot="0">
            <a:off x="12970427" y="6338378"/>
            <a:ext cx="5032501" cy="3249930"/>
          </a:xfrm>
          <a:prstGeom prst="rect">
            <a:avLst/>
          </a:prstGeom>
        </p:spPr>
        <p:txBody>
          <a:bodyPr anchor="t" rtlCol="false" tIns="0" lIns="0" bIns="0" rIns="0">
            <a:spAutoFit/>
          </a:bodyPr>
          <a:lstStyle/>
          <a:p>
            <a:pPr>
              <a:lnSpc>
                <a:spcPts val="3255"/>
              </a:lnSpc>
            </a:pPr>
            <a:r>
              <a:rPr lang="en-US" sz="2100">
                <a:solidFill>
                  <a:srgbClr val="000000"/>
                </a:solidFill>
                <a:latin typeface="Montserrat Classic"/>
              </a:rPr>
              <a:t>Já nos anos</a:t>
            </a:r>
            <a:r>
              <a:rPr lang="en-US" sz="2100">
                <a:solidFill>
                  <a:srgbClr val="000000"/>
                </a:solidFill>
                <a:latin typeface="Montserrat Classic"/>
              </a:rPr>
              <a:t> 2000 em diante: O Merge Sort continua sendo um algoritmo amplamente estudado e aplicado na ciência da computação. Ainda hoje, é uma escolha popular para ordenar grandes conjuntos de dados de forma eficiente e estável.</a:t>
            </a:r>
          </a:p>
          <a:p>
            <a:pPr algn="l" marL="0" indent="0" lvl="1">
              <a:lnSpc>
                <a:spcPts val="325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784153"/>
            <a:chOff x="0" y="0"/>
            <a:chExt cx="2408296" cy="2840271"/>
          </a:xfrm>
        </p:grpSpPr>
        <p:sp>
          <p:nvSpPr>
            <p:cNvPr name="Freeform 3" id="3"/>
            <p:cNvSpPr/>
            <p:nvPr/>
          </p:nvSpPr>
          <p:spPr>
            <a:xfrm flipH="false" flipV="false" rot="0">
              <a:off x="0" y="0"/>
              <a:ext cx="2408296" cy="2840271"/>
            </a:xfrm>
            <a:custGeom>
              <a:avLst/>
              <a:gdLst/>
              <a:ahLst/>
              <a:cxnLst/>
              <a:rect r="r" b="b" t="t" l="l"/>
              <a:pathLst>
                <a:path h="2840271" w="2408296">
                  <a:moveTo>
                    <a:pt x="0" y="0"/>
                  </a:moveTo>
                  <a:lnTo>
                    <a:pt x="2408296" y="0"/>
                  </a:lnTo>
                  <a:lnTo>
                    <a:pt x="2408296" y="2840271"/>
                  </a:lnTo>
                  <a:lnTo>
                    <a:pt x="0" y="2840271"/>
                  </a:lnTo>
                  <a:close/>
                </a:path>
              </a:pathLst>
            </a:custGeom>
            <a:solidFill>
              <a:srgbClr val="99B9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305267" y="0"/>
            <a:ext cx="3120720" cy="3148268"/>
          </a:xfrm>
          <a:custGeom>
            <a:avLst/>
            <a:gdLst/>
            <a:ahLst/>
            <a:cxnLst/>
            <a:rect r="r" b="b" t="t" l="l"/>
            <a:pathLst>
              <a:path h="3148268" w="3120720">
                <a:moveTo>
                  <a:pt x="0" y="0"/>
                </a:moveTo>
                <a:lnTo>
                  <a:pt x="3120721" y="0"/>
                </a:lnTo>
                <a:lnTo>
                  <a:pt x="3120721" y="3148268"/>
                </a:lnTo>
                <a:lnTo>
                  <a:pt x="0" y="3148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425988" y="5165808"/>
            <a:ext cx="6595187" cy="311277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5479F7"/>
                </a:solidFill>
                <a:latin typeface="Montserrat Classic"/>
              </a:rPr>
              <a:t>Complexidade de tempo média de O(n log n), o que o torna eficiente para ordenar grandes conjuntos de dados. Além disso, o desempenho do Merge Sort é estável e previsível em diferentes cenários.</a:t>
            </a:r>
          </a:p>
        </p:txBody>
      </p:sp>
      <p:sp>
        <p:nvSpPr>
          <p:cNvPr name="TextBox 7" id="7"/>
          <p:cNvSpPr txBox="true"/>
          <p:nvPr/>
        </p:nvSpPr>
        <p:spPr>
          <a:xfrm rot="0">
            <a:off x="10664113" y="2168741"/>
            <a:ext cx="6118937" cy="2113281"/>
          </a:xfrm>
          <a:prstGeom prst="rect">
            <a:avLst/>
          </a:prstGeom>
        </p:spPr>
        <p:txBody>
          <a:bodyPr anchor="t" rtlCol="false" tIns="0" lIns="0" bIns="0" rIns="0">
            <a:spAutoFit/>
          </a:bodyPr>
          <a:lstStyle/>
          <a:p>
            <a:pPr marL="0" indent="0" lvl="0">
              <a:lnSpc>
                <a:spcPts val="8080"/>
              </a:lnSpc>
            </a:pPr>
            <a:r>
              <a:rPr lang="en-US" sz="8000">
                <a:solidFill>
                  <a:srgbClr val="5479F7"/>
                </a:solidFill>
                <a:latin typeface="Bebas Neue Bold"/>
              </a:rPr>
              <a:t>Eficiência e desempenho</a:t>
            </a:r>
          </a:p>
        </p:txBody>
      </p:sp>
      <p:sp>
        <p:nvSpPr>
          <p:cNvPr name="TextBox 8" id="8"/>
          <p:cNvSpPr txBox="true"/>
          <p:nvPr/>
        </p:nvSpPr>
        <p:spPr>
          <a:xfrm rot="0">
            <a:off x="1282102" y="5165808"/>
            <a:ext cx="6579796"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Conhecido por sua estabilidade, o que significa que elementos com chaves iguais mantêm sua ordem relativa após a ordenação. Durante a mesclagem, se houver elementos com chaves iguais, eles são colocados em ordem original para preservar a estabilidade.</a:t>
            </a:r>
          </a:p>
        </p:txBody>
      </p:sp>
      <p:sp>
        <p:nvSpPr>
          <p:cNvPr name="TextBox 9" id="9"/>
          <p:cNvSpPr txBox="true"/>
          <p:nvPr/>
        </p:nvSpPr>
        <p:spPr>
          <a:xfrm rot="0">
            <a:off x="1401835" y="2168741"/>
            <a:ext cx="6118937" cy="211328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Estabilidade de Ordenação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144000" cy="10784153"/>
            <a:chOff x="0" y="0"/>
            <a:chExt cx="2408296" cy="2840271"/>
          </a:xfrm>
        </p:grpSpPr>
        <p:sp>
          <p:nvSpPr>
            <p:cNvPr name="Freeform 3" id="3"/>
            <p:cNvSpPr/>
            <p:nvPr/>
          </p:nvSpPr>
          <p:spPr>
            <a:xfrm flipH="false" flipV="false" rot="0">
              <a:off x="0" y="0"/>
              <a:ext cx="2408296" cy="2840271"/>
            </a:xfrm>
            <a:custGeom>
              <a:avLst/>
              <a:gdLst/>
              <a:ahLst/>
              <a:cxnLst/>
              <a:rect r="r" b="b" t="t" l="l"/>
              <a:pathLst>
                <a:path h="2840271" w="2408296">
                  <a:moveTo>
                    <a:pt x="0" y="0"/>
                  </a:moveTo>
                  <a:lnTo>
                    <a:pt x="2408296" y="0"/>
                  </a:lnTo>
                  <a:lnTo>
                    <a:pt x="2408296"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302791" y="-248577"/>
            <a:ext cx="6037140" cy="10864869"/>
          </a:xfrm>
          <a:custGeom>
            <a:avLst/>
            <a:gdLst/>
            <a:ahLst/>
            <a:cxnLst/>
            <a:rect r="r" b="b" t="t" l="l"/>
            <a:pathLst>
              <a:path h="10864869" w="6037140">
                <a:moveTo>
                  <a:pt x="0" y="0"/>
                </a:moveTo>
                <a:lnTo>
                  <a:pt x="6037139" y="0"/>
                </a:lnTo>
                <a:lnTo>
                  <a:pt x="6037139" y="10864869"/>
                </a:lnTo>
                <a:lnTo>
                  <a:pt x="0" y="10864869"/>
                </a:lnTo>
                <a:lnTo>
                  <a:pt x="0" y="0"/>
                </a:lnTo>
                <a:close/>
              </a:path>
            </a:pathLst>
          </a:custGeom>
          <a:blipFill>
            <a:blip r:embed="rId2"/>
            <a:stretch>
              <a:fillRect l="0" t="0" r="0" b="0"/>
            </a:stretch>
          </a:blipFill>
        </p:spPr>
      </p:sp>
      <p:sp>
        <p:nvSpPr>
          <p:cNvPr name="TextBox 6" id="6"/>
          <p:cNvSpPr txBox="true"/>
          <p:nvPr/>
        </p:nvSpPr>
        <p:spPr>
          <a:xfrm rot="0">
            <a:off x="1584164" y="2168741"/>
            <a:ext cx="6118937" cy="1086486"/>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Implementação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144000" cy="10784153"/>
            <a:chOff x="0" y="0"/>
            <a:chExt cx="2408296" cy="2840271"/>
          </a:xfrm>
        </p:grpSpPr>
        <p:sp>
          <p:nvSpPr>
            <p:cNvPr name="Freeform 3" id="3"/>
            <p:cNvSpPr/>
            <p:nvPr/>
          </p:nvSpPr>
          <p:spPr>
            <a:xfrm flipH="false" flipV="false" rot="0">
              <a:off x="0" y="0"/>
              <a:ext cx="2408296" cy="2840271"/>
            </a:xfrm>
            <a:custGeom>
              <a:avLst/>
              <a:gdLst/>
              <a:ahLst/>
              <a:cxnLst/>
              <a:rect r="r" b="b" t="t" l="l"/>
              <a:pathLst>
                <a:path h="2840271" w="2408296">
                  <a:moveTo>
                    <a:pt x="0" y="0"/>
                  </a:moveTo>
                  <a:lnTo>
                    <a:pt x="2408296" y="0"/>
                  </a:lnTo>
                  <a:lnTo>
                    <a:pt x="2408296"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693008" y="1032897"/>
            <a:ext cx="7566292" cy="8418222"/>
          </a:xfrm>
          <a:custGeom>
            <a:avLst/>
            <a:gdLst/>
            <a:ahLst/>
            <a:cxnLst/>
            <a:rect r="r" b="b" t="t" l="l"/>
            <a:pathLst>
              <a:path h="8418222" w="7566292">
                <a:moveTo>
                  <a:pt x="0" y="0"/>
                </a:moveTo>
                <a:lnTo>
                  <a:pt x="7566292" y="0"/>
                </a:lnTo>
                <a:lnTo>
                  <a:pt x="7566292" y="8418222"/>
                </a:lnTo>
                <a:lnTo>
                  <a:pt x="0" y="8418222"/>
                </a:lnTo>
                <a:lnTo>
                  <a:pt x="0" y="0"/>
                </a:lnTo>
                <a:close/>
              </a:path>
            </a:pathLst>
          </a:custGeom>
          <a:blipFill>
            <a:blip r:embed="rId2"/>
            <a:stretch>
              <a:fillRect l="0" t="0" r="0" b="0"/>
            </a:stretch>
          </a:blipFill>
        </p:spPr>
      </p:sp>
      <p:sp>
        <p:nvSpPr>
          <p:cNvPr name="TextBox 6" id="6"/>
          <p:cNvSpPr txBox="true"/>
          <p:nvPr/>
        </p:nvSpPr>
        <p:spPr>
          <a:xfrm rot="0">
            <a:off x="1584164" y="2168741"/>
            <a:ext cx="6118937" cy="1086486"/>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Implementação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784153"/>
            <a:chOff x="0" y="0"/>
            <a:chExt cx="2408296" cy="2840271"/>
          </a:xfrm>
        </p:grpSpPr>
        <p:sp>
          <p:nvSpPr>
            <p:cNvPr name="Freeform 3" id="3"/>
            <p:cNvSpPr/>
            <p:nvPr/>
          </p:nvSpPr>
          <p:spPr>
            <a:xfrm flipH="false" flipV="false" rot="0">
              <a:off x="0" y="0"/>
              <a:ext cx="2408296" cy="2840271"/>
            </a:xfrm>
            <a:custGeom>
              <a:avLst/>
              <a:gdLst/>
              <a:ahLst/>
              <a:cxnLst/>
              <a:rect r="r" b="b" t="t" l="l"/>
              <a:pathLst>
                <a:path h="2840271" w="2408296">
                  <a:moveTo>
                    <a:pt x="0" y="0"/>
                  </a:moveTo>
                  <a:lnTo>
                    <a:pt x="2408296" y="0"/>
                  </a:lnTo>
                  <a:lnTo>
                    <a:pt x="2408296"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69094" y="1116469"/>
            <a:ext cx="7290206" cy="8551215"/>
          </a:xfrm>
          <a:custGeom>
            <a:avLst/>
            <a:gdLst/>
            <a:ahLst/>
            <a:cxnLst/>
            <a:rect r="r" b="b" t="t" l="l"/>
            <a:pathLst>
              <a:path h="8551215" w="7290206">
                <a:moveTo>
                  <a:pt x="0" y="0"/>
                </a:moveTo>
                <a:lnTo>
                  <a:pt x="7290206" y="0"/>
                </a:lnTo>
                <a:lnTo>
                  <a:pt x="7290206" y="8551215"/>
                </a:lnTo>
                <a:lnTo>
                  <a:pt x="0" y="8551215"/>
                </a:lnTo>
                <a:lnTo>
                  <a:pt x="0" y="0"/>
                </a:lnTo>
                <a:close/>
              </a:path>
            </a:pathLst>
          </a:custGeom>
          <a:blipFill>
            <a:blip r:embed="rId2"/>
            <a:stretch>
              <a:fillRect l="0" t="0" r="0" b="0"/>
            </a:stretch>
          </a:blipFill>
        </p:spPr>
      </p:sp>
      <p:sp>
        <p:nvSpPr>
          <p:cNvPr name="TextBox 6" id="6"/>
          <p:cNvSpPr txBox="true"/>
          <p:nvPr/>
        </p:nvSpPr>
        <p:spPr>
          <a:xfrm rot="0">
            <a:off x="1584164" y="2168741"/>
            <a:ext cx="6118937" cy="1086486"/>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Implementação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431542" y="3160611"/>
            <a:ext cx="2849187" cy="2823480"/>
            <a:chOff x="0" y="0"/>
            <a:chExt cx="750403" cy="743633"/>
          </a:xfrm>
        </p:grpSpPr>
        <p:sp>
          <p:nvSpPr>
            <p:cNvPr name="Freeform 6" id="6"/>
            <p:cNvSpPr/>
            <p:nvPr/>
          </p:nvSpPr>
          <p:spPr>
            <a:xfrm flipH="false" flipV="false" rot="0">
              <a:off x="0" y="0"/>
              <a:ext cx="750403" cy="743633"/>
            </a:xfrm>
            <a:custGeom>
              <a:avLst/>
              <a:gdLst/>
              <a:ahLst/>
              <a:cxnLst/>
              <a:rect r="r" b="b" t="t" l="l"/>
              <a:pathLst>
                <a:path h="743633" w="750403">
                  <a:moveTo>
                    <a:pt x="92386" y="0"/>
                  </a:moveTo>
                  <a:lnTo>
                    <a:pt x="658017" y="0"/>
                  </a:lnTo>
                  <a:cubicBezTo>
                    <a:pt x="709041" y="0"/>
                    <a:pt x="750403" y="41363"/>
                    <a:pt x="750403" y="92386"/>
                  </a:cubicBezTo>
                  <a:lnTo>
                    <a:pt x="750403" y="651247"/>
                  </a:lnTo>
                  <a:cubicBezTo>
                    <a:pt x="750403" y="702270"/>
                    <a:pt x="709041" y="743633"/>
                    <a:pt x="658017" y="743633"/>
                  </a:cubicBezTo>
                  <a:lnTo>
                    <a:pt x="92386" y="743633"/>
                  </a:lnTo>
                  <a:cubicBezTo>
                    <a:pt x="41363" y="743633"/>
                    <a:pt x="0" y="702270"/>
                    <a:pt x="0" y="651247"/>
                  </a:cubicBezTo>
                  <a:lnTo>
                    <a:pt x="0" y="92386"/>
                  </a:lnTo>
                  <a:cubicBezTo>
                    <a:pt x="0" y="41363"/>
                    <a:pt x="41363" y="0"/>
                    <a:pt x="92386" y="0"/>
                  </a:cubicBezTo>
                  <a:close/>
                </a:path>
              </a:pathLst>
            </a:custGeom>
            <a:solidFill>
              <a:srgbClr val="FFFFFF"/>
            </a:solidFill>
            <a:ln w="28575">
              <a:solidFill>
                <a:srgbClr val="5479F7"/>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9799505" y="1462351"/>
            <a:ext cx="2849187" cy="2823480"/>
            <a:chOff x="0" y="0"/>
            <a:chExt cx="750403" cy="743633"/>
          </a:xfrm>
        </p:grpSpPr>
        <p:sp>
          <p:nvSpPr>
            <p:cNvPr name="Freeform 9" id="9"/>
            <p:cNvSpPr/>
            <p:nvPr/>
          </p:nvSpPr>
          <p:spPr>
            <a:xfrm flipH="false" flipV="false" rot="0">
              <a:off x="0" y="0"/>
              <a:ext cx="750403" cy="743633"/>
            </a:xfrm>
            <a:custGeom>
              <a:avLst/>
              <a:gdLst/>
              <a:ahLst/>
              <a:cxnLst/>
              <a:rect r="r" b="b" t="t" l="l"/>
              <a:pathLst>
                <a:path h="743633" w="750403">
                  <a:moveTo>
                    <a:pt x="92386" y="0"/>
                  </a:moveTo>
                  <a:lnTo>
                    <a:pt x="658017" y="0"/>
                  </a:lnTo>
                  <a:cubicBezTo>
                    <a:pt x="709041" y="0"/>
                    <a:pt x="750403" y="41363"/>
                    <a:pt x="750403" y="92386"/>
                  </a:cubicBezTo>
                  <a:lnTo>
                    <a:pt x="750403" y="651247"/>
                  </a:lnTo>
                  <a:cubicBezTo>
                    <a:pt x="750403" y="702270"/>
                    <a:pt x="709041" y="743633"/>
                    <a:pt x="658017" y="743633"/>
                  </a:cubicBezTo>
                  <a:lnTo>
                    <a:pt x="92386" y="743633"/>
                  </a:lnTo>
                  <a:cubicBezTo>
                    <a:pt x="41363" y="743633"/>
                    <a:pt x="0" y="702270"/>
                    <a:pt x="0" y="651247"/>
                  </a:cubicBezTo>
                  <a:lnTo>
                    <a:pt x="0" y="92386"/>
                  </a:lnTo>
                  <a:cubicBezTo>
                    <a:pt x="0" y="41363"/>
                    <a:pt x="41363" y="0"/>
                    <a:pt x="92386" y="0"/>
                  </a:cubicBezTo>
                  <a:close/>
                </a:path>
              </a:pathLst>
            </a:custGeom>
            <a:solidFill>
              <a:srgbClr val="FFFFFF"/>
            </a:solidFill>
            <a:ln w="28575">
              <a:solidFill>
                <a:srgbClr val="5479F7"/>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9934751" y="5464396"/>
            <a:ext cx="2849187" cy="2823480"/>
            <a:chOff x="0" y="0"/>
            <a:chExt cx="750403" cy="743633"/>
          </a:xfrm>
        </p:grpSpPr>
        <p:sp>
          <p:nvSpPr>
            <p:cNvPr name="Freeform 12" id="12"/>
            <p:cNvSpPr/>
            <p:nvPr/>
          </p:nvSpPr>
          <p:spPr>
            <a:xfrm flipH="false" flipV="false" rot="0">
              <a:off x="0" y="0"/>
              <a:ext cx="750403" cy="743633"/>
            </a:xfrm>
            <a:custGeom>
              <a:avLst/>
              <a:gdLst/>
              <a:ahLst/>
              <a:cxnLst/>
              <a:rect r="r" b="b" t="t" l="l"/>
              <a:pathLst>
                <a:path h="743633" w="750403">
                  <a:moveTo>
                    <a:pt x="92386" y="0"/>
                  </a:moveTo>
                  <a:lnTo>
                    <a:pt x="658017" y="0"/>
                  </a:lnTo>
                  <a:cubicBezTo>
                    <a:pt x="709041" y="0"/>
                    <a:pt x="750403" y="41363"/>
                    <a:pt x="750403" y="92386"/>
                  </a:cubicBezTo>
                  <a:lnTo>
                    <a:pt x="750403" y="651247"/>
                  </a:lnTo>
                  <a:cubicBezTo>
                    <a:pt x="750403" y="702270"/>
                    <a:pt x="709041" y="743633"/>
                    <a:pt x="658017" y="743633"/>
                  </a:cubicBezTo>
                  <a:lnTo>
                    <a:pt x="92386" y="743633"/>
                  </a:lnTo>
                  <a:cubicBezTo>
                    <a:pt x="41363" y="743633"/>
                    <a:pt x="0" y="702270"/>
                    <a:pt x="0" y="651247"/>
                  </a:cubicBezTo>
                  <a:lnTo>
                    <a:pt x="0" y="92386"/>
                  </a:lnTo>
                  <a:cubicBezTo>
                    <a:pt x="0" y="41363"/>
                    <a:pt x="41363" y="0"/>
                    <a:pt x="92386" y="0"/>
                  </a:cubicBezTo>
                  <a:close/>
                </a:path>
              </a:pathLst>
            </a:custGeom>
            <a:solidFill>
              <a:srgbClr val="FFFFFF"/>
            </a:solidFill>
            <a:ln w="28575">
              <a:solidFill>
                <a:srgbClr val="5479F7"/>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4079146" y="6976816"/>
            <a:ext cx="2849187" cy="2823480"/>
            <a:chOff x="0" y="0"/>
            <a:chExt cx="750403" cy="743633"/>
          </a:xfrm>
        </p:grpSpPr>
        <p:sp>
          <p:nvSpPr>
            <p:cNvPr name="Freeform 15" id="15"/>
            <p:cNvSpPr/>
            <p:nvPr/>
          </p:nvSpPr>
          <p:spPr>
            <a:xfrm flipH="false" flipV="false" rot="0">
              <a:off x="0" y="0"/>
              <a:ext cx="750403" cy="743633"/>
            </a:xfrm>
            <a:custGeom>
              <a:avLst/>
              <a:gdLst/>
              <a:ahLst/>
              <a:cxnLst/>
              <a:rect r="r" b="b" t="t" l="l"/>
              <a:pathLst>
                <a:path h="743633" w="750403">
                  <a:moveTo>
                    <a:pt x="92386" y="0"/>
                  </a:moveTo>
                  <a:lnTo>
                    <a:pt x="658017" y="0"/>
                  </a:lnTo>
                  <a:cubicBezTo>
                    <a:pt x="709041" y="0"/>
                    <a:pt x="750403" y="41363"/>
                    <a:pt x="750403" y="92386"/>
                  </a:cubicBezTo>
                  <a:lnTo>
                    <a:pt x="750403" y="651247"/>
                  </a:lnTo>
                  <a:cubicBezTo>
                    <a:pt x="750403" y="702270"/>
                    <a:pt x="709041" y="743633"/>
                    <a:pt x="658017" y="743633"/>
                  </a:cubicBezTo>
                  <a:lnTo>
                    <a:pt x="92386" y="743633"/>
                  </a:lnTo>
                  <a:cubicBezTo>
                    <a:pt x="41363" y="743633"/>
                    <a:pt x="0" y="702270"/>
                    <a:pt x="0" y="651247"/>
                  </a:cubicBezTo>
                  <a:lnTo>
                    <a:pt x="0" y="92386"/>
                  </a:lnTo>
                  <a:cubicBezTo>
                    <a:pt x="0" y="41363"/>
                    <a:pt x="41363" y="0"/>
                    <a:pt x="92386" y="0"/>
                  </a:cubicBezTo>
                  <a:close/>
                </a:path>
              </a:pathLst>
            </a:custGeom>
            <a:solidFill>
              <a:srgbClr val="FFFFFF"/>
            </a:solidFill>
            <a:ln w="28575">
              <a:solidFill>
                <a:srgbClr val="5479F7"/>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7" id="17"/>
          <p:cNvSpPr/>
          <p:nvPr/>
        </p:nvSpPr>
        <p:spPr>
          <a:xfrm flipH="false" flipV="false" rot="1521754">
            <a:off x="11254331" y="4262715"/>
            <a:ext cx="1950184" cy="550927"/>
          </a:xfrm>
          <a:custGeom>
            <a:avLst/>
            <a:gdLst/>
            <a:ahLst/>
            <a:cxnLst/>
            <a:rect r="r" b="b" t="t" l="l"/>
            <a:pathLst>
              <a:path h="550927" w="1950184">
                <a:moveTo>
                  <a:pt x="0" y="0"/>
                </a:moveTo>
                <a:lnTo>
                  <a:pt x="1950185" y="0"/>
                </a:lnTo>
                <a:lnTo>
                  <a:pt x="1950185" y="550927"/>
                </a:lnTo>
                <a:lnTo>
                  <a:pt x="0" y="550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3974591" y="7963915"/>
            <a:ext cx="3058297"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5479F7"/>
                </a:solidFill>
                <a:latin typeface="Montserrat Classic"/>
              </a:rPr>
              <a:t>Combinação final</a:t>
            </a:r>
          </a:p>
        </p:txBody>
      </p:sp>
      <p:sp>
        <p:nvSpPr>
          <p:cNvPr name="Freeform 19" id="19"/>
          <p:cNvSpPr/>
          <p:nvPr/>
        </p:nvSpPr>
        <p:spPr>
          <a:xfrm flipH="true" flipV="false" rot="-1492276">
            <a:off x="13017288" y="6041331"/>
            <a:ext cx="1950184" cy="550927"/>
          </a:xfrm>
          <a:custGeom>
            <a:avLst/>
            <a:gdLst/>
            <a:ahLst/>
            <a:cxnLst/>
            <a:rect r="r" b="b" t="t" l="l"/>
            <a:pathLst>
              <a:path h="550927" w="1950184">
                <a:moveTo>
                  <a:pt x="1950184" y="0"/>
                </a:moveTo>
                <a:lnTo>
                  <a:pt x="0" y="0"/>
                </a:lnTo>
                <a:lnTo>
                  <a:pt x="0" y="550928"/>
                </a:lnTo>
                <a:lnTo>
                  <a:pt x="1950184" y="550928"/>
                </a:lnTo>
                <a:lnTo>
                  <a:pt x="195018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1521754">
            <a:off x="12018186" y="8383615"/>
            <a:ext cx="1950184" cy="550927"/>
          </a:xfrm>
          <a:custGeom>
            <a:avLst/>
            <a:gdLst/>
            <a:ahLst/>
            <a:cxnLst/>
            <a:rect r="r" b="b" t="t" l="l"/>
            <a:pathLst>
              <a:path h="550927" w="1950184">
                <a:moveTo>
                  <a:pt x="0" y="0"/>
                </a:moveTo>
                <a:lnTo>
                  <a:pt x="1950184" y="0"/>
                </a:lnTo>
                <a:lnTo>
                  <a:pt x="1950184" y="550927"/>
                </a:lnTo>
                <a:lnTo>
                  <a:pt x="0" y="550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443567">
            <a:off x="15239999" y="-595049"/>
            <a:ext cx="4239330" cy="4114800"/>
          </a:xfrm>
          <a:custGeom>
            <a:avLst/>
            <a:gdLst/>
            <a:ahLst/>
            <a:cxnLst/>
            <a:rect r="r" b="b" t="t" l="l"/>
            <a:pathLst>
              <a:path h="4114800" w="4239330">
                <a:moveTo>
                  <a:pt x="0" y="0"/>
                </a:moveTo>
                <a:lnTo>
                  <a:pt x="4239330" y="0"/>
                </a:lnTo>
                <a:lnTo>
                  <a:pt x="42393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584164" y="5165808"/>
            <a:ext cx="6118937" cy="2588895"/>
          </a:xfrm>
          <a:prstGeom prst="rect">
            <a:avLst/>
          </a:prstGeom>
        </p:spPr>
        <p:txBody>
          <a:bodyPr anchor="t" rtlCol="false" tIns="0" lIns="0" bIns="0" rIns="0">
            <a:spAutoFit/>
          </a:bodyPr>
          <a:lstStyle/>
          <a:p>
            <a:pPr>
              <a:lnSpc>
                <a:spcPts val="4199"/>
              </a:lnSpc>
            </a:pPr>
            <a:r>
              <a:rPr lang="en-US" sz="2799">
                <a:solidFill>
                  <a:srgbClr val="000000"/>
                </a:solidFill>
                <a:latin typeface="Montserrat Classic"/>
              </a:rPr>
              <a:t>O </a:t>
            </a:r>
            <a:r>
              <a:rPr lang="en-US" sz="2799">
                <a:solidFill>
                  <a:srgbClr val="000000"/>
                </a:solidFill>
                <a:latin typeface="Montserrat Classic Bold"/>
              </a:rPr>
              <a:t>Merge Sort</a:t>
            </a:r>
            <a:r>
              <a:rPr lang="en-US" sz="2799">
                <a:solidFill>
                  <a:srgbClr val="000000"/>
                </a:solidFill>
                <a:latin typeface="Montserrat Classic"/>
              </a:rPr>
              <a:t> adota uma abordagem de ordenação chamada </a:t>
            </a:r>
            <a:r>
              <a:rPr lang="en-US" sz="2799">
                <a:solidFill>
                  <a:srgbClr val="000000"/>
                </a:solidFill>
                <a:latin typeface="Montserrat Classic Bold"/>
              </a:rPr>
              <a:t>"divisão e conquista"</a:t>
            </a:r>
            <a:r>
              <a:rPr lang="en-US" sz="2799">
                <a:solidFill>
                  <a:srgbClr val="000000"/>
                </a:solidFill>
                <a:latin typeface="Montserrat Classic"/>
              </a:rPr>
              <a:t>.</a:t>
            </a:r>
          </a:p>
          <a:p>
            <a:pPr>
              <a:lnSpc>
                <a:spcPts val="4199"/>
              </a:lnSpc>
            </a:pPr>
          </a:p>
          <a:p>
            <a:pPr algn="l" marL="0" indent="0" lvl="0">
              <a:lnSpc>
                <a:spcPts val="4199"/>
              </a:lnSpc>
              <a:spcBef>
                <a:spcPct val="0"/>
              </a:spcBef>
            </a:pPr>
            <a:r>
              <a:rPr lang="en-US" sz="2799">
                <a:solidFill>
                  <a:srgbClr val="000000"/>
                </a:solidFill>
                <a:latin typeface="Montserrat Classic"/>
              </a:rPr>
              <a:t>Ele segue as seguintes etapas:</a:t>
            </a:r>
          </a:p>
        </p:txBody>
      </p:sp>
      <p:sp>
        <p:nvSpPr>
          <p:cNvPr name="TextBox 23" id="23"/>
          <p:cNvSpPr txBox="true"/>
          <p:nvPr/>
        </p:nvSpPr>
        <p:spPr>
          <a:xfrm rot="0">
            <a:off x="1584164" y="2168741"/>
            <a:ext cx="6118937" cy="2117091"/>
          </a:xfrm>
          <a:prstGeom prst="rect">
            <a:avLst/>
          </a:prstGeom>
        </p:spPr>
        <p:txBody>
          <a:bodyPr anchor="t" rtlCol="false" tIns="0" lIns="0" bIns="0" rIns="0">
            <a:spAutoFit/>
          </a:bodyPr>
          <a:lstStyle/>
          <a:p>
            <a:pPr>
              <a:lnSpc>
                <a:spcPts val="8080"/>
              </a:lnSpc>
            </a:pPr>
            <a:r>
              <a:rPr lang="en-US" sz="8000">
                <a:solidFill>
                  <a:srgbClr val="000000"/>
                </a:solidFill>
                <a:latin typeface="Bebas Neue Bold"/>
              </a:rPr>
              <a:t>ordenação</a:t>
            </a:r>
          </a:p>
          <a:p>
            <a:pPr marL="0" indent="0" lvl="0">
              <a:lnSpc>
                <a:spcPts val="8080"/>
              </a:lnSpc>
            </a:pPr>
            <a:r>
              <a:rPr lang="en-US" sz="8000">
                <a:solidFill>
                  <a:srgbClr val="000000"/>
                </a:solidFill>
                <a:latin typeface="Bebas Neue Bold"/>
              </a:rPr>
              <a:t>adotada</a:t>
            </a:r>
          </a:p>
        </p:txBody>
      </p:sp>
      <p:sp>
        <p:nvSpPr>
          <p:cNvPr name="TextBox 24" id="24"/>
          <p:cNvSpPr txBox="true"/>
          <p:nvPr/>
        </p:nvSpPr>
        <p:spPr>
          <a:xfrm rot="0">
            <a:off x="9694950" y="2627351"/>
            <a:ext cx="3058297" cy="450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5479F7"/>
                </a:solidFill>
                <a:latin typeface="Montserrat Classic"/>
              </a:rPr>
              <a:t>Divisão</a:t>
            </a:r>
          </a:p>
        </p:txBody>
      </p:sp>
      <p:sp>
        <p:nvSpPr>
          <p:cNvPr name="TextBox 25" id="25"/>
          <p:cNvSpPr txBox="true"/>
          <p:nvPr/>
        </p:nvSpPr>
        <p:spPr>
          <a:xfrm rot="0">
            <a:off x="13326987" y="3875756"/>
            <a:ext cx="3058297" cy="1364615"/>
          </a:xfrm>
          <a:prstGeom prst="rect">
            <a:avLst/>
          </a:prstGeom>
        </p:spPr>
        <p:txBody>
          <a:bodyPr anchor="t" rtlCol="false" tIns="0" lIns="0" bIns="0" rIns="0">
            <a:spAutoFit/>
          </a:bodyPr>
          <a:lstStyle/>
          <a:p>
            <a:pPr algn="ctr">
              <a:lnSpc>
                <a:spcPts val="3639"/>
              </a:lnSpc>
            </a:pPr>
            <a:r>
              <a:rPr lang="en-US" sz="2799">
                <a:solidFill>
                  <a:srgbClr val="5479F7"/>
                </a:solidFill>
                <a:latin typeface="Montserrat Classic"/>
              </a:rPr>
              <a:t>Ordenação </a:t>
            </a:r>
          </a:p>
          <a:p>
            <a:pPr algn="ctr" marL="0" indent="0" lvl="0">
              <a:lnSpc>
                <a:spcPts val="3639"/>
              </a:lnSpc>
              <a:spcBef>
                <a:spcPct val="0"/>
              </a:spcBef>
            </a:pPr>
            <a:r>
              <a:rPr lang="en-US" sz="2799">
                <a:solidFill>
                  <a:srgbClr val="5479F7"/>
                </a:solidFill>
                <a:latin typeface="Montserrat Classic"/>
              </a:rPr>
              <a:t>dos subconjuntos</a:t>
            </a:r>
          </a:p>
        </p:txBody>
      </p:sp>
      <p:sp>
        <p:nvSpPr>
          <p:cNvPr name="TextBox 26" id="26"/>
          <p:cNvSpPr txBox="true"/>
          <p:nvPr/>
        </p:nvSpPr>
        <p:spPr>
          <a:xfrm rot="0">
            <a:off x="9830196" y="6408141"/>
            <a:ext cx="3058297"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5479F7"/>
                </a:solidFill>
                <a:latin typeface="Montserrat Classic"/>
              </a:rPr>
              <a:t>Mesclagem (Merge)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DAFinJeLMXA</dc:identifier>
  <dcterms:modified xsi:type="dcterms:W3CDTF">2011-08-01T06:04:30Z</dcterms:modified>
  <cp:revision>1</cp:revision>
  <dc:title>Merge Sort</dc:title>
</cp:coreProperties>
</file>